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12192000"/>
  <p:notesSz cx="6858000" cy="1857375"/>
  <p:embeddedFontLst>
    <p:embeddedFont>
      <p:font typeface="IBM Plex Mono SemiBold"/>
      <p:regular r:id="rId53"/>
      <p:bold r:id="rId54"/>
      <p:italic r:id="rId55"/>
      <p:boldItalic r:id="rId56"/>
    </p:embeddedFont>
    <p:embeddedFont>
      <p:font typeface="IBM Plex Mon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61" roundtripDataSignature="AMtx7mjhRK+0esMybqgWFkMAFc6Nzqid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BMPlexMon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IBMPlexMonoSemiBold-italic.fntdata"/><Relationship Id="rId10" Type="http://schemas.openxmlformats.org/officeDocument/2006/relationships/slide" Target="slides/slide5.xml"/><Relationship Id="rId54" Type="http://schemas.openxmlformats.org/officeDocument/2006/relationships/font" Target="fonts/IBMPlexMonoSemiBold-bold.fntdata"/><Relationship Id="rId13" Type="http://schemas.openxmlformats.org/officeDocument/2006/relationships/slide" Target="slides/slide8.xml"/><Relationship Id="rId57" Type="http://schemas.openxmlformats.org/officeDocument/2006/relationships/font" Target="fonts/IBMPlexMono-regular.fntdata"/><Relationship Id="rId12" Type="http://schemas.openxmlformats.org/officeDocument/2006/relationships/slide" Target="slides/slide7.xml"/><Relationship Id="rId56" Type="http://schemas.openxmlformats.org/officeDocument/2006/relationships/font" Target="fonts/IBMPlexMonoSemiBold-boldItalic.fntdata"/><Relationship Id="rId15" Type="http://schemas.openxmlformats.org/officeDocument/2006/relationships/slide" Target="slides/slide10.xml"/><Relationship Id="rId59" Type="http://schemas.openxmlformats.org/officeDocument/2006/relationships/font" Target="fonts/IBMPlexMono-italic.fntdata"/><Relationship Id="rId14" Type="http://schemas.openxmlformats.org/officeDocument/2006/relationships/slide" Target="slides/slide9.xml"/><Relationship Id="rId58" Type="http://schemas.openxmlformats.org/officeDocument/2006/relationships/font" Target="fonts/IBMPlexMon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02" name="Google Shape;202;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6acf20d88c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36acf20d88c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6acf20d88c_0_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36acf20d88c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27" name="Google Shape;12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5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5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5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6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60"/>
          <p:cNvSpPr/>
          <p:nvPr>
            <p:ph idx="2" type="pic"/>
          </p:nvPr>
        </p:nvSpPr>
        <p:spPr>
          <a:xfrm>
            <a:off x="5183188" y="987425"/>
            <a:ext cx="6172200" cy="4873625"/>
          </a:xfrm>
          <a:prstGeom prst="rect">
            <a:avLst/>
          </a:prstGeom>
          <a:noFill/>
          <a:ln>
            <a:noFill/>
          </a:ln>
        </p:spPr>
      </p:sp>
      <p:sp>
        <p:nvSpPr>
          <p:cNvPr id="66" name="Google Shape;66;p6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61"/>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6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6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2"/>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5"/>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6"/>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hyperlink" Target="https://github.com/SouRitra01/IBM-Data-Science-%20Project/blob/main/EDA%20with%20Data%20Visualization.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1.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1.png"/><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1.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1.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1.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1.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1.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1.png"/><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8546" y="4568734"/>
            <a:ext cx="25146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2"/>
                </a:solidFill>
                <a:latin typeface="Arial"/>
                <a:ea typeface="Arial"/>
                <a:cs typeface="Arial"/>
                <a:sym typeface="Arial"/>
              </a:rPr>
              <a:t>Axel Mukwena</a:t>
            </a:r>
            <a:endParaRPr/>
          </a:p>
          <a:p>
            <a:pPr indent="0" lvl="0" marL="0" marR="0" rtl="0" algn="l">
              <a:spcBef>
                <a:spcPts val="0"/>
              </a:spcBef>
              <a:spcAft>
                <a:spcPts val="0"/>
              </a:spcAft>
              <a:buNone/>
            </a:pPr>
            <a:r>
              <a:rPr lang="en-US" sz="1800">
                <a:solidFill>
                  <a:schemeClr val="lt2"/>
                </a:solidFill>
                <a:latin typeface="Arial"/>
                <a:ea typeface="Arial"/>
                <a:cs typeface="Arial"/>
                <a:sym typeface="Arial"/>
              </a:rPr>
              <a:t>13 September 2022</a:t>
            </a:r>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2" name="Google Shape;152;p10"/>
          <p:cNvSpPr txBox="1"/>
          <p:nvPr>
            <p:ph idx="1" type="body"/>
          </p:nvPr>
        </p:nvSpPr>
        <p:spPr>
          <a:xfrm>
            <a:off x="922393" y="1792300"/>
            <a:ext cx="6502500" cy="3811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800"/>
              <a:buFont typeface="Arial"/>
              <a:buNone/>
            </a:pPr>
            <a:r>
              <a:rPr lang="en-US" sz="2300">
                <a:solidFill>
                  <a:schemeClr val="dk1"/>
                </a:solidFill>
                <a:latin typeface="Calibri"/>
                <a:ea typeface="Calibri"/>
                <a:cs typeface="Calibri"/>
                <a:sym typeface="Calibri"/>
              </a:rPr>
              <a:t>• Data from SpaceX launches obtained from Wikipedia, used like flowchart:. </a:t>
            </a:r>
            <a:endParaRPr sz="2300"/>
          </a:p>
          <a:p>
            <a:pPr indent="0" lvl="0" marL="0" marR="0" rtl="0" algn="l">
              <a:lnSpc>
                <a:spcPct val="90000"/>
              </a:lnSpc>
              <a:spcBef>
                <a:spcPts val="1000"/>
              </a:spcBef>
              <a:spcAft>
                <a:spcPts val="0"/>
              </a:spcAft>
              <a:buClr>
                <a:schemeClr val="dk1"/>
              </a:buClr>
              <a:buSzPts val="1800"/>
              <a:buFont typeface="Arial"/>
              <a:buNone/>
            </a:pPr>
            <a:r>
              <a:rPr lang="en-US" sz="2300">
                <a:solidFill>
                  <a:schemeClr val="dk1"/>
                </a:solidFill>
                <a:latin typeface="Calibri"/>
                <a:ea typeface="Calibri"/>
                <a:cs typeface="Calibri"/>
                <a:sym typeface="Calibri"/>
              </a:rPr>
              <a:t>• Source code: </a:t>
            </a:r>
            <a:endParaRPr sz="23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1800"/>
              <a:buFont typeface="Arial"/>
              <a:buNone/>
            </a:pPr>
            <a:r>
              <a:rPr lang="en-US" sz="2100">
                <a:solidFill>
                  <a:schemeClr val="dk1"/>
                </a:solidFill>
                <a:latin typeface="Calibri"/>
                <a:ea typeface="Calibri"/>
                <a:cs typeface="Calibri"/>
                <a:sym typeface="Calibri"/>
              </a:rPr>
              <a:t>https://github.com/heliospjunior/IBM-Data-Science-Capstone-SpaceX/blob/main/webscraping.ipynb</a:t>
            </a:r>
            <a:endParaRPr sz="2100">
              <a:solidFill>
                <a:schemeClr val="dk1"/>
              </a:solidFill>
              <a:latin typeface="Calibri"/>
              <a:ea typeface="Calibri"/>
              <a:cs typeface="Calibri"/>
              <a:sym typeface="Calibri"/>
            </a:endParaRPr>
          </a:p>
        </p:txBody>
      </p:sp>
      <p:sp>
        <p:nvSpPr>
          <p:cNvPr id="153" name="Google Shape;153;p1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54" name="Google Shape;154;p10"/>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pic>
        <p:nvPicPr>
          <p:cNvPr id="155" name="Google Shape;155;p10"/>
          <p:cNvPicPr preferRelativeResize="0"/>
          <p:nvPr/>
        </p:nvPicPr>
        <p:blipFill rotWithShape="1">
          <a:blip r:embed="rId4">
            <a:alphaModFix/>
          </a:blip>
          <a:srcRect b="0" l="0" r="0" t="0"/>
          <a:stretch/>
        </p:blipFill>
        <p:spPr>
          <a:xfrm>
            <a:off x="7609872" y="1611311"/>
            <a:ext cx="2743200" cy="382333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1" name="Google Shape;161;p11"/>
          <p:cNvSpPr txBox="1"/>
          <p:nvPr>
            <p:ph idx="1" type="body"/>
          </p:nvPr>
        </p:nvSpPr>
        <p:spPr>
          <a:xfrm>
            <a:off x="770011" y="1825625"/>
            <a:ext cx="8975652" cy="4351338"/>
          </a:xfrm>
          <a:prstGeom prst="rect">
            <a:avLst/>
          </a:prstGeom>
          <a:noFill/>
          <a:ln>
            <a:noFill/>
          </a:ln>
        </p:spPr>
        <p:txBody>
          <a:bodyPr anchorCtr="0" anchor="t" bIns="45700" lIns="91425" spcFirstLastPara="1" rIns="91425" wrap="square" tIns="45700">
            <a:noAutofit/>
          </a:bodyPr>
          <a:lstStyle/>
          <a:p>
            <a:pPr indent="-260350" lvl="0" marL="228600" marR="0" rtl="0" algn="l">
              <a:lnSpc>
                <a:spcPct val="90000"/>
              </a:lnSpc>
              <a:spcBef>
                <a:spcPts val="1000"/>
              </a:spcBef>
              <a:spcAft>
                <a:spcPts val="0"/>
              </a:spcAft>
              <a:buClr>
                <a:schemeClr val="dk1"/>
              </a:buClr>
              <a:buSzPts val="2300"/>
              <a:buFont typeface="Arial"/>
              <a:buChar char="•"/>
            </a:pPr>
            <a:r>
              <a:rPr lang="en-US" sz="2300">
                <a:solidFill>
                  <a:schemeClr val="dk1"/>
                </a:solidFill>
                <a:latin typeface="Calibri"/>
                <a:ea typeface="Calibri"/>
                <a:cs typeface="Calibri"/>
                <a:sym typeface="Calibri"/>
              </a:rPr>
              <a:t>Collect data, analysis and check missing data and data types,clean and format data types, change data types if necessary, summary launches per site, and outcome label created from outcome product. </a:t>
            </a:r>
            <a:endParaRPr sz="23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None/>
            </a:pPr>
            <a:r>
              <a:t/>
            </a:r>
            <a:endParaRPr sz="23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None/>
            </a:pPr>
            <a:r>
              <a:t/>
            </a:r>
            <a:endParaRPr sz="2300">
              <a:solidFill>
                <a:schemeClr val="dk1"/>
              </a:solidFill>
              <a:latin typeface="Calibri"/>
              <a:ea typeface="Calibri"/>
              <a:cs typeface="Calibri"/>
              <a:sym typeface="Calibri"/>
            </a:endParaRPr>
          </a:p>
          <a:p>
            <a:pPr indent="-114300" lvl="0" marL="228600" marR="0" rtl="0" algn="l">
              <a:lnSpc>
                <a:spcPct val="90000"/>
              </a:lnSpc>
              <a:spcBef>
                <a:spcPts val="1000"/>
              </a:spcBef>
              <a:spcAft>
                <a:spcPts val="0"/>
              </a:spcAft>
              <a:buClr>
                <a:schemeClr val="dk1"/>
              </a:buClr>
              <a:buSzPts val="1800"/>
              <a:buFont typeface="Arial"/>
              <a:buNone/>
            </a:pPr>
            <a:r>
              <a:t/>
            </a:r>
            <a:endParaRPr sz="2300">
              <a:solidFill>
                <a:schemeClr val="dk1"/>
              </a:solidFill>
              <a:latin typeface="Calibri"/>
              <a:ea typeface="Calibri"/>
              <a:cs typeface="Calibri"/>
              <a:sym typeface="Calibri"/>
            </a:endParaRPr>
          </a:p>
          <a:p>
            <a:pPr indent="-114300" lvl="0" marL="228600" marR="0" rtl="0" algn="l">
              <a:lnSpc>
                <a:spcPct val="90000"/>
              </a:lnSpc>
              <a:spcBef>
                <a:spcPts val="1000"/>
              </a:spcBef>
              <a:spcAft>
                <a:spcPts val="0"/>
              </a:spcAft>
              <a:buClr>
                <a:schemeClr val="dk1"/>
              </a:buClr>
              <a:buSzPts val="1800"/>
              <a:buFont typeface="Arial"/>
              <a:buNone/>
            </a:pPr>
            <a:r>
              <a:t/>
            </a:r>
            <a:endParaRPr sz="2300">
              <a:solidFill>
                <a:schemeClr val="dk1"/>
              </a:solidFill>
              <a:latin typeface="Calibri"/>
              <a:ea typeface="Calibri"/>
              <a:cs typeface="Calibri"/>
              <a:sym typeface="Calibri"/>
            </a:endParaRPr>
          </a:p>
          <a:p>
            <a:pPr indent="-260350" lvl="0" marL="228600" marR="0" rtl="0" algn="l">
              <a:lnSpc>
                <a:spcPct val="90000"/>
              </a:lnSpc>
              <a:spcBef>
                <a:spcPts val="1000"/>
              </a:spcBef>
              <a:spcAft>
                <a:spcPts val="0"/>
              </a:spcAft>
              <a:buClr>
                <a:schemeClr val="dk1"/>
              </a:buClr>
              <a:buSzPts val="2300"/>
              <a:buFont typeface="Arial"/>
              <a:buChar char="•"/>
            </a:pPr>
            <a:r>
              <a:rPr lang="en-US" sz="2300">
                <a:solidFill>
                  <a:schemeClr val="dk1"/>
                </a:solidFill>
                <a:latin typeface="Calibri"/>
                <a:ea typeface="Calibri"/>
                <a:cs typeface="Calibri"/>
                <a:sym typeface="Calibri"/>
              </a:rPr>
              <a:t>Source code: </a:t>
            </a:r>
            <a:endParaRPr sz="2300">
              <a:solidFill>
                <a:schemeClr val="dk1"/>
              </a:solidFill>
              <a:latin typeface="Calibri"/>
              <a:ea typeface="Calibri"/>
              <a:cs typeface="Calibri"/>
              <a:sym typeface="Calibri"/>
            </a:endParaRPr>
          </a:p>
          <a:p>
            <a:pPr indent="0" lvl="0" marL="457200" marR="0" rtl="0" algn="l">
              <a:lnSpc>
                <a:spcPct val="90000"/>
              </a:lnSpc>
              <a:spcBef>
                <a:spcPts val="1000"/>
              </a:spcBef>
              <a:spcAft>
                <a:spcPts val="0"/>
              </a:spcAft>
              <a:buNone/>
            </a:pPr>
            <a:r>
              <a:rPr lang="en-US" sz="2100">
                <a:solidFill>
                  <a:schemeClr val="dk1"/>
                </a:solidFill>
                <a:latin typeface="Calibri"/>
                <a:ea typeface="Calibri"/>
                <a:cs typeface="Calibri"/>
                <a:sym typeface="Calibri"/>
              </a:rPr>
              <a:t>https://github.com/heliospjunior/IBM-Data-Science-Capstone-SpaceX/blob/main/spacex-Data%20wrangling.ipynb </a:t>
            </a:r>
            <a:endParaRPr sz="2100"/>
          </a:p>
          <a:p>
            <a:pPr indent="-114300" lvl="0" marL="228600" marR="0" rtl="0" algn="l">
              <a:lnSpc>
                <a:spcPct val="90000"/>
              </a:lnSpc>
              <a:spcBef>
                <a:spcPts val="10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sp>
        <p:nvSpPr>
          <p:cNvPr id="162" name="Google Shape;162;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pic>
        <p:nvPicPr>
          <p:cNvPr id="163" name="Google Shape;163;p11"/>
          <p:cNvPicPr preferRelativeResize="0"/>
          <p:nvPr/>
        </p:nvPicPr>
        <p:blipFill rotWithShape="1">
          <a:blip r:embed="rId4">
            <a:alphaModFix/>
          </a:blip>
          <a:srcRect b="0" l="0" r="0" t="0"/>
          <a:stretch/>
        </p:blipFill>
        <p:spPr>
          <a:xfrm>
            <a:off x="1465574" y="3194125"/>
            <a:ext cx="6630749" cy="1274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9" name="Google Shape;169;p13"/>
          <p:cNvSpPr txBox="1"/>
          <p:nvPr>
            <p:ph idx="1" type="body"/>
          </p:nvPr>
        </p:nvSpPr>
        <p:spPr>
          <a:xfrm>
            <a:off x="770000" y="1540375"/>
            <a:ext cx="9745500" cy="4556700"/>
          </a:xfrm>
          <a:prstGeom prst="rect">
            <a:avLst/>
          </a:prstGeom>
          <a:noFill/>
          <a:ln>
            <a:noFill/>
          </a:ln>
        </p:spPr>
        <p:txBody>
          <a:bodyPr anchorCtr="0" anchor="t" bIns="45700" lIns="91425" spcFirstLastPara="1" rIns="91425" wrap="square" tIns="45700">
            <a:noAutofit/>
          </a:bodyPr>
          <a:lstStyle/>
          <a:p>
            <a:pPr indent="0" lvl="0" marL="457200" marR="0" rtl="0" algn="l">
              <a:lnSpc>
                <a:spcPct val="90000"/>
              </a:lnSpc>
              <a:spcBef>
                <a:spcPts val="0"/>
              </a:spcBef>
              <a:spcAft>
                <a:spcPts val="0"/>
              </a:spcAft>
              <a:buNone/>
            </a:pPr>
            <a:r>
              <a:rPr lang="en-US" sz="1800">
                <a:solidFill>
                  <a:schemeClr val="dk1"/>
                </a:solidFill>
                <a:latin typeface="Calibri"/>
                <a:ea typeface="Calibri"/>
                <a:cs typeface="Calibri"/>
                <a:sym typeface="Calibri"/>
              </a:rPr>
              <a:t>S</a:t>
            </a:r>
            <a:r>
              <a:rPr lang="en-US" sz="1800">
                <a:solidFill>
                  <a:schemeClr val="dk1"/>
                </a:solidFill>
                <a:latin typeface="Calibri"/>
                <a:ea typeface="Calibri"/>
                <a:cs typeface="Calibri"/>
                <a:sym typeface="Calibri"/>
              </a:rPr>
              <a:t>catterplots and bar plots were used to visualize the relationship between pair of features: </a:t>
            </a:r>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Payload Mass X Flight Number, </a:t>
            </a:r>
            <a:endParaRPr sz="1800">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Launch Site X Flight Number</a:t>
            </a:r>
            <a:endParaRPr sz="1800">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Launch Site X Payload Mass</a:t>
            </a:r>
            <a:endParaRPr sz="1800">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Orbit and Flight Number</a:t>
            </a:r>
            <a:endParaRPr sz="1800">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Payload and Orbit</a:t>
            </a:r>
            <a:endParaRPr sz="1800">
              <a:solidFill>
                <a:schemeClr val="dk1"/>
              </a:solidFill>
              <a:latin typeface="Calibri"/>
              <a:ea typeface="Calibri"/>
              <a:cs typeface="Calibri"/>
              <a:sym typeface="Calibri"/>
            </a:endParaRPr>
          </a:p>
          <a:p>
            <a:pPr indent="0" lvl="0" marL="457200" marR="0" rtl="0" algn="l">
              <a:lnSpc>
                <a:spcPct val="90000"/>
              </a:lnSpc>
              <a:spcBef>
                <a:spcPts val="1000"/>
              </a:spcBef>
              <a:spcAft>
                <a:spcPts val="0"/>
              </a:spcAft>
              <a:buNone/>
            </a:pPr>
            <a:r>
              <a:t/>
            </a:r>
            <a:endParaRPr sz="1800">
              <a:solidFill>
                <a:schemeClr val="dk1"/>
              </a:solidFill>
              <a:latin typeface="Calibri"/>
              <a:ea typeface="Calibri"/>
              <a:cs typeface="Calibri"/>
              <a:sym typeface="Calibri"/>
            </a:endParaRPr>
          </a:p>
          <a:p>
            <a:pPr indent="-114300" lvl="0" marL="228600" marR="0" rtl="0" algn="l">
              <a:lnSpc>
                <a:spcPct val="90000"/>
              </a:lnSpc>
              <a:spcBef>
                <a:spcPts val="1000"/>
              </a:spcBef>
              <a:spcAft>
                <a:spcPts val="0"/>
              </a:spcAft>
              <a:buClr>
                <a:schemeClr val="dk1"/>
              </a:buClr>
              <a:buSzPts val="1800"/>
              <a:buFont typeface="Arial"/>
              <a:buNone/>
            </a:pPr>
            <a:r>
              <a:rPr lang="en-US" sz="1800">
                <a:solidFill>
                  <a:schemeClr val="dk1"/>
                </a:solidFill>
                <a:latin typeface="Calibri"/>
                <a:ea typeface="Calibri"/>
                <a:cs typeface="Calibri"/>
                <a:sym typeface="Calibri"/>
              </a:rPr>
              <a:t> 		B</a:t>
            </a:r>
            <a:r>
              <a:rPr lang="en-US" sz="1800">
                <a:solidFill>
                  <a:schemeClr val="dk1"/>
                </a:solidFill>
                <a:latin typeface="Calibri"/>
                <a:ea typeface="Calibri"/>
                <a:cs typeface="Calibri"/>
                <a:sym typeface="Calibri"/>
              </a:rPr>
              <a:t>ar plots were used to visualize the relationship between pair of features:</a:t>
            </a:r>
            <a:endParaRPr sz="1800">
              <a:solidFill>
                <a:schemeClr val="dk1"/>
              </a:solidFill>
              <a:latin typeface="Calibri"/>
              <a:ea typeface="Calibri"/>
              <a:cs typeface="Calibri"/>
              <a:sym typeface="Calibri"/>
            </a:endParaRPr>
          </a:p>
          <a:p>
            <a:pPr indent="-298450" lvl="0" marL="457200" marR="0" rtl="0" algn="l">
              <a:lnSpc>
                <a:spcPct val="90000"/>
              </a:lnSpc>
              <a:spcBef>
                <a:spcPts val="1000"/>
              </a:spcBef>
              <a:spcAft>
                <a:spcPts val="0"/>
              </a:spcAft>
              <a:buClr>
                <a:schemeClr val="dk1"/>
              </a:buClr>
              <a:buSzPts val="1100"/>
              <a:buFont typeface="Calibri"/>
              <a:buChar char="●"/>
            </a:pPr>
            <a:r>
              <a:rPr lang="en-US" sz="1800">
                <a:solidFill>
                  <a:schemeClr val="dk1"/>
                </a:solidFill>
                <a:latin typeface="Calibri"/>
                <a:ea typeface="Calibri"/>
                <a:cs typeface="Calibri"/>
                <a:sym typeface="Calibri"/>
              </a:rPr>
              <a:t>Mean X Orbit</a:t>
            </a:r>
            <a:endParaRPr sz="1800">
              <a:solidFill>
                <a:schemeClr val="dk1"/>
              </a:solidFill>
              <a:latin typeface="Calibri"/>
              <a:ea typeface="Calibri"/>
              <a:cs typeface="Calibri"/>
              <a:sym typeface="Calibri"/>
            </a:endParaRPr>
          </a:p>
          <a:p>
            <a:pPr indent="0" lvl="0" marL="457200" marR="0" rtl="0" algn="l">
              <a:lnSpc>
                <a:spcPct val="90000"/>
              </a:lnSpc>
              <a:spcBef>
                <a:spcPts val="1000"/>
              </a:spcBef>
              <a:spcAft>
                <a:spcPts val="0"/>
              </a:spcAft>
              <a:buNone/>
            </a:pPr>
            <a:r>
              <a:t/>
            </a:r>
            <a:endParaRPr sz="1800">
              <a:solidFill>
                <a:schemeClr val="dk1"/>
              </a:solidFill>
              <a:latin typeface="Calibri"/>
              <a:ea typeface="Calibri"/>
              <a:cs typeface="Calibri"/>
              <a:sym typeface="Calibri"/>
            </a:endParaRPr>
          </a:p>
          <a:p>
            <a:pPr indent="457200" lvl="0" marL="0" rtl="0" algn="l">
              <a:lnSpc>
                <a:spcPct val="90000"/>
              </a:lnSpc>
              <a:spcBef>
                <a:spcPts val="1000"/>
              </a:spcBef>
              <a:spcAft>
                <a:spcPts val="0"/>
              </a:spcAft>
              <a:buNone/>
            </a:pPr>
            <a:r>
              <a:rPr lang="en-US" sz="1800">
                <a:solidFill>
                  <a:schemeClr val="dk1"/>
                </a:solidFill>
                <a:latin typeface="Calibri"/>
                <a:ea typeface="Calibri"/>
                <a:cs typeface="Calibri"/>
                <a:sym typeface="Calibri"/>
              </a:rPr>
              <a:t>Line Graphs were used to visualize the relationship between pair of features:</a:t>
            </a:r>
            <a:endParaRPr sz="1800">
              <a:solidFill>
                <a:schemeClr val="dk1"/>
              </a:solidFill>
              <a:latin typeface="Calibri"/>
              <a:ea typeface="Calibri"/>
              <a:cs typeface="Calibri"/>
              <a:sym typeface="Calibri"/>
            </a:endParaRPr>
          </a:p>
          <a:p>
            <a:pPr indent="-298450" lvl="0" marL="457200" rtl="0" algn="l">
              <a:lnSpc>
                <a:spcPct val="90000"/>
              </a:lnSpc>
              <a:spcBef>
                <a:spcPts val="1000"/>
              </a:spcBef>
              <a:spcAft>
                <a:spcPts val="0"/>
              </a:spcAft>
              <a:buClr>
                <a:schemeClr val="dk1"/>
              </a:buClr>
              <a:buSzPts val="1100"/>
              <a:buFont typeface="Calibri"/>
              <a:buChar char="●"/>
            </a:pPr>
            <a:r>
              <a:rPr lang="en-US" sz="1800">
                <a:solidFill>
                  <a:schemeClr val="dk1"/>
                </a:solidFill>
                <a:latin typeface="Calibri"/>
                <a:ea typeface="Calibri"/>
                <a:cs typeface="Calibri"/>
                <a:sym typeface="Calibri"/>
              </a:rPr>
              <a:t>Mean X Orbit</a:t>
            </a:r>
            <a:endParaRPr sz="1800">
              <a:solidFill>
                <a:schemeClr val="dk1"/>
              </a:solidFill>
              <a:latin typeface="Calibri"/>
              <a:ea typeface="Calibri"/>
              <a:cs typeface="Calibri"/>
              <a:sym typeface="Calibri"/>
            </a:endParaRPr>
          </a:p>
          <a:p>
            <a:pPr indent="0" lvl="0" marL="457200" marR="0" rtl="0" algn="l">
              <a:lnSpc>
                <a:spcPct val="90000"/>
              </a:lnSpc>
              <a:spcBef>
                <a:spcPts val="1000"/>
              </a:spcBef>
              <a:spcAft>
                <a:spcPts val="0"/>
              </a:spcAft>
              <a:buNone/>
            </a:pPr>
            <a:r>
              <a:t/>
            </a:r>
            <a:endParaRPr sz="1800">
              <a:solidFill>
                <a:schemeClr val="dk1"/>
              </a:solidFill>
              <a:latin typeface="Calibri"/>
              <a:ea typeface="Calibri"/>
              <a:cs typeface="Calibri"/>
              <a:sym typeface="Calibri"/>
            </a:endParaRPr>
          </a:p>
          <a:p>
            <a:pPr indent="-114300" lvl="0" marL="228600" marR="0" rtl="0" algn="l">
              <a:lnSpc>
                <a:spcPct val="90000"/>
              </a:lnSpc>
              <a:spcBef>
                <a:spcPts val="10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14300" lvl="0" marL="228600" marR="0" rtl="0" algn="l">
              <a:lnSpc>
                <a:spcPct val="90000"/>
              </a:lnSpc>
              <a:spcBef>
                <a:spcPts val="10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14300" lvl="0" marL="228600" marR="0" rtl="0" algn="l">
              <a:lnSpc>
                <a:spcPct val="90000"/>
              </a:lnSpc>
              <a:spcBef>
                <a:spcPts val="10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14300" lvl="0" marL="228600" marR="0" rtl="0" algn="l">
              <a:lnSpc>
                <a:spcPct val="90000"/>
              </a:lnSpc>
              <a:spcBef>
                <a:spcPts val="10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Source code: </a:t>
            </a: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https://github.com/SouRitra01/IBM-Data-Science- Project/blob/main/EDA%20with%20Data%20Visualization.ipynb </a:t>
            </a:r>
            <a:endParaRPr sz="1800">
              <a:solidFill>
                <a:schemeClr val="dk1"/>
              </a:solidFill>
              <a:latin typeface="Calibri"/>
              <a:ea typeface="Calibri"/>
              <a:cs typeface="Calibri"/>
              <a:sym typeface="Calibri"/>
            </a:endParaRPr>
          </a:p>
          <a:p>
            <a:pPr indent="-114300" lvl="0" marL="228600" marR="0" rtl="0" algn="l">
              <a:lnSpc>
                <a:spcPct val="90000"/>
              </a:lnSpc>
              <a:spcBef>
                <a:spcPts val="10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sp>
        <p:nvSpPr>
          <p:cNvPr id="170" name="Google Shape;170;p13"/>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EDA with </a:t>
            </a:r>
            <a:r>
              <a:rPr lang="en-US" sz="4000">
                <a:solidFill>
                  <a:srgbClr val="0B49CB"/>
                </a:solidFill>
              </a:rPr>
              <a:t>Data Visualization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6" name="Google Shape;176;p12"/>
          <p:cNvSpPr txBox="1"/>
          <p:nvPr>
            <p:ph idx="1" type="body"/>
          </p:nvPr>
        </p:nvSpPr>
        <p:spPr>
          <a:xfrm>
            <a:off x="770011" y="1584325"/>
            <a:ext cx="9745589" cy="4842886"/>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SQL queries performed: </a:t>
            </a:r>
            <a:endParaRPr/>
          </a:p>
          <a:p>
            <a:pPr indent="-228600" lvl="1" marL="685800" marR="0" rtl="0" algn="l">
              <a:lnSpc>
                <a:spcPct val="90000"/>
              </a:lnSpc>
              <a:spcBef>
                <a:spcPts val="5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Display the n</a:t>
            </a:r>
            <a:r>
              <a:rPr b="0" i="0" lang="en-US" sz="1600" u="none" cap="none" strike="noStrike">
                <a:solidFill>
                  <a:schemeClr val="dk1"/>
                </a:solidFill>
                <a:latin typeface="Calibri"/>
                <a:ea typeface="Calibri"/>
                <a:cs typeface="Calibri"/>
                <a:sym typeface="Calibri"/>
              </a:rPr>
              <a:t>ames of the unique launch sites in the space mission; </a:t>
            </a:r>
            <a:endParaRPr/>
          </a:p>
          <a:p>
            <a:pPr indent="-228600" lvl="1" marL="685800" marR="0" rtl="0" algn="l">
              <a:lnSpc>
                <a:spcPct val="90000"/>
              </a:lnSpc>
              <a:spcBef>
                <a:spcPts val="5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Display the top</a:t>
            </a:r>
            <a:r>
              <a:rPr b="0" i="0" lang="en-US" sz="1600" u="none" cap="none" strike="noStrike">
                <a:solidFill>
                  <a:schemeClr val="dk1"/>
                </a:solidFill>
                <a:latin typeface="Calibri"/>
                <a:ea typeface="Calibri"/>
                <a:cs typeface="Calibri"/>
                <a:sym typeface="Calibri"/>
              </a:rPr>
              <a:t> 5 launch sites whose name begins with the string 'CCA’; </a:t>
            </a:r>
            <a:endParaRPr/>
          </a:p>
          <a:p>
            <a:pPr indent="-228600" lvl="1" marL="685800" marR="0" rtl="0" algn="l">
              <a:lnSpc>
                <a:spcPct val="90000"/>
              </a:lnSpc>
              <a:spcBef>
                <a:spcPts val="5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Display t</a:t>
            </a:r>
            <a:r>
              <a:rPr b="0" i="0" lang="en-US" sz="1600" u="none" cap="none" strike="noStrike">
                <a:solidFill>
                  <a:schemeClr val="dk1"/>
                </a:solidFill>
                <a:latin typeface="Calibri"/>
                <a:ea typeface="Calibri"/>
                <a:cs typeface="Calibri"/>
                <a:sym typeface="Calibri"/>
              </a:rPr>
              <a:t>otal pay load mass carried by boosters launched by NASA (CRS); </a:t>
            </a:r>
            <a:endParaRPr/>
          </a:p>
          <a:p>
            <a:pPr indent="-228600" lvl="1" marL="685800" marR="0" rtl="0" algn="l">
              <a:lnSpc>
                <a:spcPct val="90000"/>
              </a:lnSpc>
              <a:spcBef>
                <a:spcPts val="5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Average payload mass carried by booster version F9 v1.1; </a:t>
            </a:r>
            <a:endParaRPr/>
          </a:p>
          <a:p>
            <a:pPr indent="-228600" lvl="1" marL="685800" marR="0" rtl="0" algn="l">
              <a:lnSpc>
                <a:spcPct val="90000"/>
              </a:lnSpc>
              <a:spcBef>
                <a:spcPts val="5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Date </a:t>
            </a:r>
            <a:r>
              <a:rPr lang="en-US" sz="1600">
                <a:solidFill>
                  <a:schemeClr val="dk1"/>
                </a:solidFill>
                <a:latin typeface="Calibri"/>
                <a:ea typeface="Calibri"/>
                <a:cs typeface="Calibri"/>
                <a:sym typeface="Calibri"/>
              </a:rPr>
              <a:t>of</a:t>
            </a:r>
            <a:r>
              <a:rPr b="0" i="0" lang="en-US" sz="1600" u="none" cap="none" strike="noStrike">
                <a:solidFill>
                  <a:schemeClr val="dk1"/>
                </a:solidFill>
                <a:latin typeface="Calibri"/>
                <a:ea typeface="Calibri"/>
                <a:cs typeface="Calibri"/>
                <a:sym typeface="Calibri"/>
              </a:rPr>
              <a:t> the first successful landing outcome in ground pad</a:t>
            </a:r>
            <a:r>
              <a:rPr lang="en-US" sz="1600">
                <a:solidFill>
                  <a:schemeClr val="dk1"/>
                </a:solidFill>
                <a:latin typeface="Calibri"/>
                <a:ea typeface="Calibri"/>
                <a:cs typeface="Calibri"/>
                <a:sym typeface="Calibri"/>
              </a:rPr>
              <a:t>;</a:t>
            </a:r>
            <a:r>
              <a:rPr b="0" i="0" lang="en-US" sz="1600" u="none" cap="none" strike="noStrike">
                <a:solidFill>
                  <a:schemeClr val="dk1"/>
                </a:solidFill>
                <a:latin typeface="Calibri"/>
                <a:ea typeface="Calibri"/>
                <a:cs typeface="Calibri"/>
                <a:sym typeface="Calibri"/>
              </a:rPr>
              <a:t> </a:t>
            </a:r>
            <a:endParaRPr/>
          </a:p>
          <a:p>
            <a:pPr indent="-228600" lvl="1" marL="685800" marR="0" rtl="0" algn="l">
              <a:lnSpc>
                <a:spcPct val="90000"/>
              </a:lnSpc>
              <a:spcBef>
                <a:spcPts val="5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Listing n</a:t>
            </a:r>
            <a:r>
              <a:rPr b="0" i="0" lang="en-US" sz="1600" u="none" cap="none" strike="noStrike">
                <a:solidFill>
                  <a:schemeClr val="dk1"/>
                </a:solidFill>
                <a:latin typeface="Calibri"/>
                <a:ea typeface="Calibri"/>
                <a:cs typeface="Calibri"/>
                <a:sym typeface="Calibri"/>
              </a:rPr>
              <a:t>ames of the boosters which have success in drone ship </a:t>
            </a:r>
            <a:r>
              <a:rPr lang="en-US" sz="1600">
                <a:solidFill>
                  <a:schemeClr val="dk1"/>
                </a:solidFill>
                <a:latin typeface="Calibri"/>
                <a:ea typeface="Calibri"/>
                <a:cs typeface="Calibri"/>
                <a:sym typeface="Calibri"/>
              </a:rPr>
              <a:t>with</a:t>
            </a:r>
            <a:r>
              <a:rPr b="0" i="0" lang="en-US" sz="1600" u="none" cap="none" strike="noStrike">
                <a:solidFill>
                  <a:schemeClr val="dk1"/>
                </a:solidFill>
                <a:latin typeface="Calibri"/>
                <a:ea typeface="Calibri"/>
                <a:cs typeface="Calibri"/>
                <a:sym typeface="Calibri"/>
              </a:rPr>
              <a:t> payload mass between 4000</a:t>
            </a:r>
            <a:r>
              <a:rPr lang="en-US" sz="1600">
                <a:solidFill>
                  <a:schemeClr val="dk1"/>
                </a:solidFill>
                <a:latin typeface="Calibri"/>
                <a:ea typeface="Calibri"/>
                <a:cs typeface="Calibri"/>
                <a:sym typeface="Calibri"/>
              </a:rPr>
              <a:t>-</a:t>
            </a:r>
            <a:r>
              <a:rPr b="0" i="0" lang="en-US" sz="1600" u="none" cap="none" strike="noStrike">
                <a:solidFill>
                  <a:schemeClr val="dk1"/>
                </a:solidFill>
                <a:latin typeface="Calibri"/>
                <a:ea typeface="Calibri"/>
                <a:cs typeface="Calibri"/>
                <a:sym typeface="Calibri"/>
              </a:rPr>
              <a:t>6000 kg; </a:t>
            </a:r>
            <a:endParaRPr/>
          </a:p>
          <a:p>
            <a:pPr indent="-228600" lvl="1" marL="685800" marR="0" rtl="0" algn="l">
              <a:lnSpc>
                <a:spcPct val="90000"/>
              </a:lnSpc>
              <a:spcBef>
                <a:spcPts val="5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Total number of successful and failure mission outcomes; </a:t>
            </a:r>
            <a:endParaRPr/>
          </a:p>
          <a:p>
            <a:pPr indent="-228600" lvl="1" marL="685800" marR="0" rtl="0" algn="l">
              <a:lnSpc>
                <a:spcPct val="90000"/>
              </a:lnSpc>
              <a:spcBef>
                <a:spcPts val="5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Listing n</a:t>
            </a:r>
            <a:r>
              <a:rPr b="0" i="0" lang="en-US" sz="1600" u="none" cap="none" strike="noStrike">
                <a:solidFill>
                  <a:schemeClr val="dk1"/>
                </a:solidFill>
                <a:latin typeface="Calibri"/>
                <a:ea typeface="Calibri"/>
                <a:cs typeface="Calibri"/>
                <a:sym typeface="Calibri"/>
              </a:rPr>
              <a:t>ames of the booster versions which have carried the maximum payload mass; </a:t>
            </a:r>
            <a:endParaRPr/>
          </a:p>
          <a:p>
            <a:pPr indent="-228600" lvl="1" marL="685800" marR="0" rtl="0" algn="l">
              <a:lnSpc>
                <a:spcPct val="90000"/>
              </a:lnSpc>
              <a:spcBef>
                <a:spcPts val="5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Failed landing out comes in droneship, their booster versions, and launch site names for in year 2015; and </a:t>
            </a:r>
            <a:endParaRPr/>
          </a:p>
          <a:p>
            <a:pPr indent="-228600" lvl="1" marL="685800" marR="0" rtl="0" algn="l">
              <a:lnSpc>
                <a:spcPct val="90000"/>
              </a:lnSpc>
              <a:spcBef>
                <a:spcPts val="5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Rank of the count of landing outcomes (such as Failure (droneship) or Success (ground pad)) between the date 2010-06-04 and 2017-03-20. </a:t>
            </a:r>
            <a:endParaRPr/>
          </a:p>
          <a:p>
            <a:pPr indent="-228600" lvl="0" marL="228600" marR="0" rtl="0" algn="l">
              <a:lnSpc>
                <a:spcPct val="90000"/>
              </a:lnSpc>
              <a:spcBef>
                <a:spcPts val="10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Source code: </a:t>
            </a:r>
            <a:r>
              <a:rPr lang="en-US" sz="1600">
                <a:solidFill>
                  <a:schemeClr val="dk1"/>
                </a:solidFill>
                <a:latin typeface="Calibri"/>
                <a:ea typeface="Calibri"/>
                <a:cs typeface="Calibri"/>
                <a:sym typeface="Calibri"/>
              </a:rPr>
              <a:t>https://github.com/heliospjunior/IBM-Data-Science-Capstone-SpaceX/blob/main/eda-sql.ipynb</a:t>
            </a:r>
            <a:endParaRPr sz="1600">
              <a:solidFill>
                <a:schemeClr val="dk1"/>
              </a:solidFill>
              <a:latin typeface="Calibri"/>
              <a:ea typeface="Calibri"/>
              <a:cs typeface="Calibri"/>
              <a:sym typeface="Calibri"/>
            </a:endParaRPr>
          </a:p>
        </p:txBody>
      </p:sp>
      <p:sp>
        <p:nvSpPr>
          <p:cNvPr id="177" name="Google Shape;177;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EDA with </a:t>
            </a:r>
            <a:r>
              <a:rPr lang="en-US" sz="4000">
                <a:solidFill>
                  <a:srgbClr val="0B49CB"/>
                </a:solidFill>
              </a:rPr>
              <a:t>SQL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3" name="Google Shape;183;p14"/>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Launch success rate may depend on the location and proximity of a launch site</a:t>
            </a:r>
            <a:endParaRPr sz="18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1800">
              <a:solidFill>
                <a:schemeClr val="dk1"/>
              </a:solidFill>
              <a:latin typeface="Calibri"/>
              <a:ea typeface="Calibri"/>
              <a:cs typeface="Calibri"/>
              <a:sym typeface="Calibri"/>
            </a:endParaRPr>
          </a:p>
          <a:p>
            <a:pPr indent="-228600" lvl="0" marL="228600" marR="0" rtl="0" algn="l">
              <a:lnSpc>
                <a:spcPct val="9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Markers, circles, lines and marker clusters were used with Folium Interative Maps </a:t>
            </a:r>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Using Folium library, identified all SpaceX launch sites on a map</a:t>
            </a:r>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Marker clusters indicates groups of events in each coordinate, like launches in a launch site; and </a:t>
            </a:r>
            <a:endParaRPr/>
          </a:p>
          <a:p>
            <a:pPr indent="0" lvl="0" marL="457200" marR="0" rtl="0" algn="l">
              <a:lnSpc>
                <a:spcPct val="90000"/>
              </a:lnSpc>
              <a:spcBef>
                <a:spcPts val="1000"/>
              </a:spcBef>
              <a:spcAft>
                <a:spcPts val="0"/>
              </a:spcAft>
              <a:buNone/>
            </a:pPr>
            <a:r>
              <a:rPr lang="en-US" sz="1800">
                <a:solidFill>
                  <a:schemeClr val="dk1"/>
                </a:solidFill>
                <a:latin typeface="Calibri"/>
                <a:ea typeface="Calibri"/>
                <a:cs typeface="Calibri"/>
                <a:sym typeface="Calibri"/>
              </a:rPr>
              <a:t>l</a:t>
            </a:r>
            <a:r>
              <a:rPr lang="en-US" sz="1800">
                <a:solidFill>
                  <a:schemeClr val="dk1"/>
                </a:solidFill>
                <a:latin typeface="Calibri"/>
                <a:ea typeface="Calibri"/>
                <a:cs typeface="Calibri"/>
                <a:sym typeface="Calibri"/>
              </a:rPr>
              <a:t>ines are used to indicate distances between two coordinates. </a:t>
            </a:r>
            <a:endParaRPr sz="1800">
              <a:solidFill>
                <a:schemeClr val="dk1"/>
              </a:solidFill>
              <a:latin typeface="Calibri"/>
              <a:ea typeface="Calibri"/>
              <a:cs typeface="Calibri"/>
              <a:sym typeface="Calibri"/>
            </a:endParaRPr>
          </a:p>
          <a:p>
            <a:pPr indent="0" lvl="0" marL="457200" marR="0" rtl="0" algn="l">
              <a:lnSpc>
                <a:spcPct val="90000"/>
              </a:lnSpc>
              <a:spcBef>
                <a:spcPts val="1000"/>
              </a:spcBef>
              <a:spcAft>
                <a:spcPts val="0"/>
              </a:spcAft>
              <a:buNone/>
            </a:pPr>
            <a:r>
              <a:t/>
            </a:r>
            <a:endParaRPr sz="1800">
              <a:solidFill>
                <a:schemeClr val="dk1"/>
              </a:solidFill>
              <a:latin typeface="Calibri"/>
              <a:ea typeface="Calibri"/>
              <a:cs typeface="Calibri"/>
              <a:sym typeface="Calibri"/>
            </a:endParaRPr>
          </a:p>
          <a:p>
            <a:pPr indent="0" lvl="0" marL="457200" marR="0" rtl="0" algn="l">
              <a:lnSpc>
                <a:spcPct val="90000"/>
              </a:lnSpc>
              <a:spcBef>
                <a:spcPts val="1000"/>
              </a:spcBef>
              <a:spcAft>
                <a:spcPts val="0"/>
              </a:spcAft>
              <a:buNone/>
            </a:pPr>
            <a:r>
              <a:t/>
            </a:r>
            <a:endParaRPr sz="1800">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Source code: </a:t>
            </a:r>
            <a:r>
              <a:rPr lang="en-US" sz="1800">
                <a:solidFill>
                  <a:schemeClr val="dk1"/>
                </a:solidFill>
                <a:latin typeface="Calibri"/>
                <a:ea typeface="Calibri"/>
                <a:cs typeface="Calibri"/>
                <a:sym typeface="Calibri"/>
              </a:rPr>
              <a:t>https://github.com/heliospjunior/IBM-Data-Science-Capstone-SpaceX/blob/main/launch_site_location.ipynb</a:t>
            </a:r>
            <a:endParaRPr sz="1800">
              <a:solidFill>
                <a:schemeClr val="dk1"/>
              </a:solidFill>
              <a:latin typeface="Calibri"/>
              <a:ea typeface="Calibri"/>
              <a:cs typeface="Calibri"/>
              <a:sym typeface="Calibri"/>
            </a:endParaRPr>
          </a:p>
        </p:txBody>
      </p:sp>
      <p:sp>
        <p:nvSpPr>
          <p:cNvPr id="184" name="Google Shape;184;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0" name="Google Shape;190;p1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0"/>
              </a:spcBef>
              <a:spcAft>
                <a:spcPts val="0"/>
              </a:spcAft>
              <a:buNone/>
            </a:pPr>
            <a:r>
              <a:rPr lang="en-US" sz="2200">
                <a:solidFill>
                  <a:srgbClr val="292929"/>
                </a:solidFill>
              </a:rPr>
              <a:t>B</a:t>
            </a:r>
            <a:r>
              <a:rPr lang="en-US" sz="2200">
                <a:solidFill>
                  <a:srgbClr val="292929"/>
                </a:solidFill>
                <a:latin typeface="Arial"/>
                <a:ea typeface="Arial"/>
                <a:cs typeface="Arial"/>
                <a:sym typeface="Arial"/>
              </a:rPr>
              <a:t>uil</a:t>
            </a:r>
            <a:r>
              <a:rPr lang="en-US" sz="2200">
                <a:solidFill>
                  <a:srgbClr val="292929"/>
                </a:solidFill>
              </a:rPr>
              <a:t>d</a:t>
            </a:r>
            <a:r>
              <a:rPr lang="en-US" sz="2200">
                <a:solidFill>
                  <a:srgbClr val="292929"/>
                </a:solidFill>
                <a:latin typeface="Arial"/>
                <a:ea typeface="Arial"/>
                <a:cs typeface="Arial"/>
                <a:sym typeface="Arial"/>
              </a:rPr>
              <a:t> an interactive dashboard with Plotly </a:t>
            </a:r>
            <a:r>
              <a:rPr lang="en-US" sz="2200">
                <a:solidFill>
                  <a:srgbClr val="292929"/>
                </a:solidFill>
              </a:rPr>
              <a:t>Dash including</a:t>
            </a:r>
            <a:r>
              <a:rPr lang="en-US" sz="2200">
                <a:solidFill>
                  <a:srgbClr val="292929"/>
                </a:solidFill>
                <a:latin typeface="Arial"/>
                <a:ea typeface="Arial"/>
                <a:cs typeface="Arial"/>
                <a:sym typeface="Arial"/>
              </a:rPr>
              <a:t>:</a:t>
            </a:r>
            <a:endParaRPr sz="2200">
              <a:solidFill>
                <a:srgbClr val="292929"/>
              </a:solidFill>
              <a:latin typeface="Arial"/>
              <a:ea typeface="Arial"/>
              <a:cs typeface="Arial"/>
              <a:sym typeface="Arial"/>
            </a:endParaRPr>
          </a:p>
          <a:p>
            <a:pPr indent="0" lvl="0" marL="457200" marR="0" rtl="0" algn="l">
              <a:lnSpc>
                <a:spcPct val="100000"/>
              </a:lnSpc>
              <a:spcBef>
                <a:spcPts val="0"/>
              </a:spcBef>
              <a:spcAft>
                <a:spcPts val="0"/>
              </a:spcAft>
              <a:buNone/>
            </a:pPr>
            <a:r>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Dropdown menu for select sites</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Pie charts displaying success rate.</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S</a:t>
            </a:r>
            <a:r>
              <a:rPr lang="en-US" sz="2200">
                <a:solidFill>
                  <a:srgbClr val="292929"/>
                </a:solidFill>
                <a:latin typeface="Arial"/>
                <a:ea typeface="Arial"/>
                <a:cs typeface="Arial"/>
                <a:sym typeface="Arial"/>
              </a:rPr>
              <a:t>catter graph </a:t>
            </a:r>
            <a:r>
              <a:rPr lang="en-US" sz="2200">
                <a:solidFill>
                  <a:srgbClr val="292929"/>
                </a:solidFill>
              </a:rPr>
              <a:t>with</a:t>
            </a:r>
            <a:r>
              <a:rPr lang="en-US" sz="2200">
                <a:solidFill>
                  <a:srgbClr val="292929"/>
                </a:solidFill>
                <a:latin typeface="Arial"/>
                <a:ea typeface="Arial"/>
                <a:cs typeface="Arial"/>
                <a:sym typeface="Arial"/>
              </a:rPr>
              <a:t> the relationship </a:t>
            </a:r>
            <a:r>
              <a:rPr lang="en-US" sz="2200">
                <a:solidFill>
                  <a:srgbClr val="292929"/>
                </a:solidFill>
              </a:rPr>
              <a:t>about </a:t>
            </a:r>
            <a:r>
              <a:rPr lang="en-US" sz="2200">
                <a:solidFill>
                  <a:srgbClr val="292929"/>
                </a:solidFill>
                <a:latin typeface="Arial"/>
                <a:ea typeface="Arial"/>
                <a:cs typeface="Arial"/>
                <a:sym typeface="Arial"/>
              </a:rPr>
              <a:t>Outcome and Payload Mass (Kg) for the different booster version.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Range Slider for select range of payload mass (Kg)</a:t>
            </a:r>
            <a:endParaRPr sz="2200">
              <a:solidFill>
                <a:srgbClr val="1C7DDB"/>
              </a:solidFill>
              <a:latin typeface="Arial"/>
              <a:ea typeface="Arial"/>
              <a:cs typeface="Arial"/>
              <a:sym typeface="Arial"/>
            </a:endParaRPr>
          </a:p>
        </p:txBody>
      </p:sp>
      <p:sp>
        <p:nvSpPr>
          <p:cNvPr id="191" name="Google Shape;191;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7" name="Google Shape;197;p1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EDA</a:t>
            </a:r>
            <a:r>
              <a:rPr lang="en-US" sz="2200">
                <a:solidFill>
                  <a:srgbClr val="292929"/>
                </a:solidFill>
                <a:latin typeface="Arial"/>
                <a:ea typeface="Arial"/>
                <a:cs typeface="Arial"/>
                <a:sym typeface="Arial"/>
              </a:rPr>
              <a:t> using numpy and pandas, transforme</a:t>
            </a:r>
            <a:r>
              <a:rPr lang="en-US" sz="2200">
                <a:solidFill>
                  <a:srgbClr val="292929"/>
                </a:solidFill>
              </a:rPr>
              <a:t> </a:t>
            </a:r>
            <a:r>
              <a:rPr lang="en-US" sz="2200">
                <a:solidFill>
                  <a:srgbClr val="292929"/>
                </a:solidFill>
                <a:latin typeface="Arial"/>
                <a:ea typeface="Arial"/>
                <a:cs typeface="Arial"/>
                <a:sym typeface="Arial"/>
              </a:rPr>
              <a:t>data</a:t>
            </a:r>
            <a:r>
              <a:rPr lang="en-US" sz="2200">
                <a:solidFill>
                  <a:srgbClr val="292929"/>
                </a:solidFill>
              </a:rPr>
              <a:t> and</a:t>
            </a:r>
            <a:r>
              <a:rPr lang="en-US" sz="2200">
                <a:solidFill>
                  <a:srgbClr val="292929"/>
                </a:solidFill>
                <a:latin typeface="Arial"/>
                <a:ea typeface="Arial"/>
                <a:cs typeface="Arial"/>
                <a:sym typeface="Arial"/>
              </a:rPr>
              <a:t> split our data into training and testing.</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B</a:t>
            </a:r>
            <a:r>
              <a:rPr lang="en-US" sz="2200">
                <a:solidFill>
                  <a:srgbClr val="292929"/>
                </a:solidFill>
                <a:latin typeface="Arial"/>
                <a:ea typeface="Arial"/>
                <a:cs typeface="Arial"/>
                <a:sym typeface="Arial"/>
              </a:rPr>
              <a:t>uilt </a:t>
            </a:r>
            <a:r>
              <a:rPr lang="en-US" sz="2200">
                <a:solidFill>
                  <a:srgbClr val="292929"/>
                </a:solidFill>
              </a:rPr>
              <a:t>some </a:t>
            </a:r>
            <a:r>
              <a:rPr lang="en-US" sz="2200">
                <a:solidFill>
                  <a:srgbClr val="292929"/>
                </a:solidFill>
                <a:latin typeface="Arial"/>
                <a:ea typeface="Arial"/>
                <a:cs typeface="Arial"/>
                <a:sym typeface="Arial"/>
              </a:rPr>
              <a:t>machine learning models and tune different hyperparameters using GridSearchCV.</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U</a:t>
            </a:r>
            <a:r>
              <a:rPr lang="en-US" sz="2200">
                <a:solidFill>
                  <a:srgbClr val="292929"/>
                </a:solidFill>
                <a:latin typeface="Arial"/>
                <a:ea typeface="Arial"/>
                <a:cs typeface="Arial"/>
                <a:sym typeface="Arial"/>
              </a:rPr>
              <a:t>sed accuracy as the metric for our model, improved the model using feature engineering and algorithm tuning.</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F</a:t>
            </a:r>
            <a:r>
              <a:rPr lang="en-US" sz="2200">
                <a:solidFill>
                  <a:srgbClr val="292929"/>
                </a:solidFill>
                <a:latin typeface="Arial"/>
                <a:ea typeface="Arial"/>
                <a:cs typeface="Arial"/>
                <a:sym typeface="Arial"/>
              </a:rPr>
              <a:t>ound the best performing classification model.</a:t>
            </a:r>
            <a:endParaRPr/>
          </a:p>
          <a:p>
            <a:pPr indent="0" lvl="0" marL="457200" marR="0" rtl="0" algn="l">
              <a:lnSpc>
                <a:spcPct val="100000"/>
              </a:lnSpc>
              <a:spcBef>
                <a:spcPts val="1400"/>
              </a:spcBef>
              <a:spcAft>
                <a:spcPts val="0"/>
              </a:spcAft>
              <a:buNone/>
            </a:pPr>
            <a:r>
              <a:t/>
            </a:r>
            <a:endParaRPr/>
          </a:p>
          <a:p>
            <a:pPr indent="-76200" lvl="0" marL="228600" marR="0" rtl="0" algn="l">
              <a:lnSpc>
                <a:spcPct val="90000"/>
              </a:lnSpc>
              <a:spcBef>
                <a:spcPts val="100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
        <p:nvSpPr>
          <p:cNvPr id="198" name="Google Shape;198;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17"/>
          <p:cNvSpPr txBox="1"/>
          <p:nvPr/>
        </p:nvSpPr>
        <p:spPr>
          <a:xfrm>
            <a:off x="841125" y="1807322"/>
            <a:ext cx="8023500" cy="4540200"/>
          </a:xfrm>
          <a:prstGeom prst="rect">
            <a:avLst/>
          </a:prstGeom>
          <a:noFill/>
          <a:ln>
            <a:noFill/>
          </a:ln>
        </p:spPr>
        <p:txBody>
          <a:bodyPr anchorCtr="0" anchor="t" bIns="45700" lIns="91425" spcFirstLastPara="1" rIns="91425" wrap="square" tIns="45700">
            <a:noAutofit/>
          </a:bodyPr>
          <a:lstStyle/>
          <a:p>
            <a:pPr indent="-361950" lvl="0" marL="457200" marR="0" rtl="0" algn="l">
              <a:lnSpc>
                <a:spcPct val="90000"/>
              </a:lnSpc>
              <a:spcBef>
                <a:spcPts val="0"/>
              </a:spcBef>
              <a:spcAft>
                <a:spcPts val="0"/>
              </a:spcAft>
              <a:buClr>
                <a:srgbClr val="0C0C0C"/>
              </a:buClr>
              <a:buSzPts val="2100"/>
              <a:buChar char="●"/>
            </a:pPr>
            <a:r>
              <a:rPr lang="en-US" sz="2100">
                <a:solidFill>
                  <a:srgbClr val="0C0C0C"/>
                </a:solidFill>
              </a:rPr>
              <a:t>Exploratory data analysis results: </a:t>
            </a:r>
            <a:endParaRPr sz="1700"/>
          </a:p>
          <a:p>
            <a:pPr indent="-349250" lvl="1" marL="914400" marR="0" rtl="0" algn="l">
              <a:lnSpc>
                <a:spcPct val="90000"/>
              </a:lnSpc>
              <a:spcBef>
                <a:spcPts val="0"/>
              </a:spcBef>
              <a:spcAft>
                <a:spcPts val="0"/>
              </a:spcAft>
              <a:buClr>
                <a:srgbClr val="0C0C0C"/>
              </a:buClr>
              <a:buSzPts val="1900"/>
              <a:buChar char="○"/>
            </a:pPr>
            <a:r>
              <a:rPr i="0" lang="en-US" sz="1900" u="none" cap="none" strike="noStrike">
                <a:solidFill>
                  <a:srgbClr val="0C0C0C"/>
                </a:solidFill>
              </a:rPr>
              <a:t>Space X uses 4 different launch sites; </a:t>
            </a:r>
            <a:endParaRPr sz="1900"/>
          </a:p>
          <a:p>
            <a:pPr indent="-349250" lvl="1" marL="914400" marR="0" rtl="0" algn="l">
              <a:lnSpc>
                <a:spcPct val="90000"/>
              </a:lnSpc>
              <a:spcBef>
                <a:spcPts val="0"/>
              </a:spcBef>
              <a:spcAft>
                <a:spcPts val="0"/>
              </a:spcAft>
              <a:buClr>
                <a:srgbClr val="0C0C0C"/>
              </a:buClr>
              <a:buSzPts val="1900"/>
              <a:buChar char="○"/>
            </a:pPr>
            <a:r>
              <a:rPr i="0" lang="en-US" sz="1900" u="none" cap="none" strike="noStrike">
                <a:solidFill>
                  <a:srgbClr val="0C0C0C"/>
                </a:solidFill>
              </a:rPr>
              <a:t>The first launches were done to Space X itself and NASA; </a:t>
            </a:r>
            <a:endParaRPr sz="1900"/>
          </a:p>
          <a:p>
            <a:pPr indent="-349250" lvl="1" marL="914400" marR="0" rtl="0" algn="l">
              <a:lnSpc>
                <a:spcPct val="90000"/>
              </a:lnSpc>
              <a:spcBef>
                <a:spcPts val="0"/>
              </a:spcBef>
              <a:spcAft>
                <a:spcPts val="0"/>
              </a:spcAft>
              <a:buClr>
                <a:srgbClr val="0C0C0C"/>
              </a:buClr>
              <a:buSzPts val="1900"/>
              <a:buChar char="○"/>
            </a:pPr>
            <a:r>
              <a:rPr i="0" lang="en-US" sz="1900" u="none" cap="none" strike="noStrike">
                <a:solidFill>
                  <a:srgbClr val="0C0C0C"/>
                </a:solidFill>
              </a:rPr>
              <a:t>The average payload of F9 v1.1 booster is 2,928 kg; </a:t>
            </a:r>
            <a:endParaRPr sz="1900"/>
          </a:p>
          <a:p>
            <a:pPr indent="-349250" lvl="1" marL="914400" marR="0" rtl="0" algn="l">
              <a:lnSpc>
                <a:spcPct val="90000"/>
              </a:lnSpc>
              <a:spcBef>
                <a:spcPts val="0"/>
              </a:spcBef>
              <a:spcAft>
                <a:spcPts val="0"/>
              </a:spcAft>
              <a:buClr>
                <a:srgbClr val="0C0C0C"/>
              </a:buClr>
              <a:buSzPts val="1900"/>
              <a:buChar char="○"/>
            </a:pPr>
            <a:r>
              <a:rPr i="0" lang="en-US" sz="1900" u="none" cap="none" strike="noStrike">
                <a:solidFill>
                  <a:srgbClr val="0C0C0C"/>
                </a:solidFill>
              </a:rPr>
              <a:t>The first success landing outcome happened in 2015 fiver year after the first launch; </a:t>
            </a:r>
            <a:endParaRPr sz="1900"/>
          </a:p>
          <a:p>
            <a:pPr indent="-349250" lvl="1" marL="914400" marR="0" rtl="0" algn="l">
              <a:lnSpc>
                <a:spcPct val="90000"/>
              </a:lnSpc>
              <a:spcBef>
                <a:spcPts val="0"/>
              </a:spcBef>
              <a:spcAft>
                <a:spcPts val="0"/>
              </a:spcAft>
              <a:buClr>
                <a:srgbClr val="0C0C0C"/>
              </a:buClr>
              <a:buSzPts val="1900"/>
              <a:buChar char="○"/>
            </a:pPr>
            <a:r>
              <a:rPr i="0" lang="en-US" sz="1900" u="none" cap="none" strike="noStrike">
                <a:solidFill>
                  <a:srgbClr val="0C0C0C"/>
                </a:solidFill>
              </a:rPr>
              <a:t>Many Falcon 9 booster versions were successful at landing in drone ships having payload above the average; </a:t>
            </a:r>
            <a:endParaRPr sz="1900"/>
          </a:p>
          <a:p>
            <a:pPr indent="-349250" lvl="1" marL="914400" marR="0" rtl="0" algn="l">
              <a:lnSpc>
                <a:spcPct val="90000"/>
              </a:lnSpc>
              <a:spcBef>
                <a:spcPts val="0"/>
              </a:spcBef>
              <a:spcAft>
                <a:spcPts val="0"/>
              </a:spcAft>
              <a:buClr>
                <a:srgbClr val="0C0C0C"/>
              </a:buClr>
              <a:buSzPts val="1900"/>
              <a:buChar char="○"/>
            </a:pPr>
            <a:r>
              <a:rPr i="0" lang="en-US" sz="1900" u="none" cap="none" strike="noStrike">
                <a:solidFill>
                  <a:srgbClr val="0C0C0C"/>
                </a:solidFill>
              </a:rPr>
              <a:t>Almost 100% of mission outcomes were successful; </a:t>
            </a:r>
            <a:endParaRPr sz="1900"/>
          </a:p>
          <a:p>
            <a:pPr indent="-349250" lvl="1" marL="914400" marR="0" rtl="0" algn="l">
              <a:lnSpc>
                <a:spcPct val="90000"/>
              </a:lnSpc>
              <a:spcBef>
                <a:spcPts val="0"/>
              </a:spcBef>
              <a:spcAft>
                <a:spcPts val="0"/>
              </a:spcAft>
              <a:buClr>
                <a:srgbClr val="0C0C0C"/>
              </a:buClr>
              <a:buSzPts val="1900"/>
              <a:buChar char="○"/>
            </a:pPr>
            <a:r>
              <a:rPr i="0" lang="en-US" sz="1900" u="none" cap="none" strike="noStrike">
                <a:solidFill>
                  <a:srgbClr val="0C0C0C"/>
                </a:solidFill>
              </a:rPr>
              <a:t>The number of landing outcomes became as better as years passed.</a:t>
            </a:r>
            <a:endParaRPr i="0" sz="1900" u="none" cap="none" strike="noStrike">
              <a:solidFill>
                <a:srgbClr val="0C0C0C"/>
              </a:solidFill>
            </a:endParaRPr>
          </a:p>
          <a:p>
            <a:pPr indent="-349250" lvl="1" marL="914400" rtl="0" algn="l">
              <a:lnSpc>
                <a:spcPct val="90000"/>
              </a:lnSpc>
              <a:spcBef>
                <a:spcPts val="0"/>
              </a:spcBef>
              <a:spcAft>
                <a:spcPts val="0"/>
              </a:spcAft>
              <a:buClr>
                <a:schemeClr val="dk1"/>
              </a:buClr>
              <a:buSzPts val="1900"/>
              <a:buChar char="○"/>
            </a:pPr>
            <a:r>
              <a:rPr lang="en-US" sz="1900">
                <a:solidFill>
                  <a:schemeClr val="dk1"/>
                </a:solidFill>
              </a:rPr>
              <a:t>Using interactive analytics was possible to identify that launch sites use to be in safety places, near sea, for example and have a good logistic infrastructure around. </a:t>
            </a:r>
            <a:endParaRPr sz="1900">
              <a:solidFill>
                <a:schemeClr val="dk1"/>
              </a:solidFill>
            </a:endParaRPr>
          </a:p>
          <a:p>
            <a:pPr indent="-349250" lvl="1" marL="914400" marR="0" rtl="0" algn="l">
              <a:lnSpc>
                <a:spcPct val="90000"/>
              </a:lnSpc>
              <a:spcBef>
                <a:spcPts val="0"/>
              </a:spcBef>
              <a:spcAft>
                <a:spcPts val="0"/>
              </a:spcAft>
              <a:buSzPts val="1900"/>
              <a:buChar char="○"/>
            </a:pPr>
            <a:r>
              <a:rPr lang="en-US" sz="1900">
                <a:solidFill>
                  <a:schemeClr val="dk1"/>
                </a:solidFill>
              </a:rPr>
              <a:t>Most launches happens at east cost launch sites.</a:t>
            </a:r>
            <a:r>
              <a:rPr b="0" i="0" lang="en-US" sz="1900" u="none" cap="none" strike="noStrike">
                <a:solidFill>
                  <a:srgbClr val="0C0C0C"/>
                </a:solidFill>
                <a:latin typeface="IBM Plex Mono"/>
                <a:ea typeface="IBM Plex Mono"/>
                <a:cs typeface="IBM Plex Mono"/>
                <a:sym typeface="IBM Plex Mono"/>
              </a:rPr>
              <a:t> </a:t>
            </a:r>
            <a:endParaRPr sz="1700"/>
          </a:p>
        </p:txBody>
      </p:sp>
      <p:sp>
        <p:nvSpPr>
          <p:cNvPr id="205" name="Google Shape;205;p1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6" name="Google Shape;206;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19"/>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5" name="Shape 215"/>
        <p:cNvGrpSpPr/>
        <p:nvPr/>
      </p:nvGrpSpPr>
      <p:grpSpPr>
        <a:xfrm>
          <a:off x="0" y="0"/>
          <a:ext cx="0" cy="0"/>
          <a:chOff x="0" y="0"/>
          <a:chExt cx="0" cy="0"/>
        </a:xfrm>
      </p:grpSpPr>
      <p:sp>
        <p:nvSpPr>
          <p:cNvPr id="216" name="Google Shape;216;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7" name="Google Shape;217;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sp>
        <p:nvSpPr>
          <p:cNvPr id="218" name="Google Shape;218;p20"/>
          <p:cNvSpPr txBox="1"/>
          <p:nvPr/>
        </p:nvSpPr>
        <p:spPr>
          <a:xfrm>
            <a:off x="864972" y="2057400"/>
            <a:ext cx="10592999" cy="967154"/>
          </a:xfrm>
          <a:prstGeom prst="rect">
            <a:avLst/>
          </a:prstGeom>
          <a:noFill/>
          <a:ln>
            <a:noFill/>
          </a:ln>
        </p:spPr>
        <p:txBody>
          <a:bodyPr anchorCtr="0" anchor="t" bIns="45700" lIns="91425" spcFirstLastPara="1" rIns="91425" wrap="square" tIns="45700">
            <a:normAutofit fontScale="32500" lnSpcReduction="20000"/>
          </a:bodyPr>
          <a:lstStyle/>
          <a:p>
            <a:pPr indent="-192078" lvl="0" marL="228600" marR="0" rtl="0" algn="l">
              <a:lnSpc>
                <a:spcPct val="100000"/>
              </a:lnSpc>
              <a:spcBef>
                <a:spcPts val="0"/>
              </a:spcBef>
              <a:spcAft>
                <a:spcPts val="0"/>
              </a:spcAft>
              <a:buClr>
                <a:srgbClr val="292929"/>
              </a:buClr>
              <a:buSzPct val="100000"/>
              <a:buFont typeface="Arial"/>
              <a:buChar char="•"/>
            </a:pPr>
            <a:r>
              <a:rPr lang="en-US" sz="4999">
                <a:solidFill>
                  <a:srgbClr val="292929"/>
                </a:solidFill>
              </a:rPr>
              <a:t>CCAFS-SL 40 is the most used launch site.</a:t>
            </a:r>
            <a:endParaRPr sz="4999">
              <a:solidFill>
                <a:srgbClr val="292929"/>
              </a:solidFill>
            </a:endParaRPr>
          </a:p>
          <a:p>
            <a:pPr indent="0" lvl="0" marL="457200" marR="0" rtl="0" algn="l">
              <a:lnSpc>
                <a:spcPct val="100000"/>
              </a:lnSpc>
              <a:spcBef>
                <a:spcPts val="0"/>
              </a:spcBef>
              <a:spcAft>
                <a:spcPts val="0"/>
              </a:spcAft>
              <a:buNone/>
            </a:pPr>
            <a:r>
              <a:t/>
            </a:r>
            <a:endParaRPr sz="4999">
              <a:solidFill>
                <a:srgbClr val="292929"/>
              </a:solidFill>
            </a:endParaRPr>
          </a:p>
          <a:p>
            <a:pPr indent="-192078" lvl="0" marL="228600" marR="0" rtl="0" algn="l">
              <a:lnSpc>
                <a:spcPct val="100000"/>
              </a:lnSpc>
              <a:spcBef>
                <a:spcPts val="0"/>
              </a:spcBef>
              <a:spcAft>
                <a:spcPts val="0"/>
              </a:spcAft>
              <a:buClr>
                <a:srgbClr val="292929"/>
              </a:buClr>
              <a:buSzPct val="100000"/>
              <a:buChar char="•"/>
            </a:pPr>
            <a:r>
              <a:rPr lang="en-US" sz="4999">
                <a:solidFill>
                  <a:srgbClr val="292929"/>
                </a:solidFill>
              </a:rPr>
              <a:t>CCAFS-SLC 40 has most of failures in the early stage of Falcon9</a:t>
            </a:r>
            <a:endParaRPr sz="4999">
              <a:solidFill>
                <a:srgbClr val="292929"/>
              </a:solidFill>
            </a:endParaRPr>
          </a:p>
          <a:p>
            <a:pPr indent="-88900" lvl="0" marL="22860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p:txBody>
      </p:sp>
      <p:pic>
        <p:nvPicPr>
          <p:cNvPr id="219" name="Google Shape;219;p20"/>
          <p:cNvPicPr preferRelativeResize="0"/>
          <p:nvPr/>
        </p:nvPicPr>
        <p:blipFill rotWithShape="1">
          <a:blip r:embed="rId4">
            <a:alphaModFix/>
          </a:blip>
          <a:srcRect b="0" l="0" r="0" t="0"/>
          <a:stretch/>
        </p:blipFill>
        <p:spPr>
          <a:xfrm>
            <a:off x="1205802" y="2954215"/>
            <a:ext cx="9676563" cy="25044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 name="Shape 223"/>
        <p:cNvGrpSpPr/>
        <p:nvPr/>
      </p:nvGrpSpPr>
      <p:grpSpPr>
        <a:xfrm>
          <a:off x="0" y="0"/>
          <a:ext cx="0" cy="0"/>
          <a:chOff x="0" y="0"/>
          <a:chExt cx="0" cy="0"/>
        </a:xfrm>
      </p:grpSpPr>
      <p:sp>
        <p:nvSpPr>
          <p:cNvPr id="224" name="Google Shape;224;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5" name="Google Shape;225;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sp>
        <p:nvSpPr>
          <p:cNvPr id="226" name="Google Shape;226;p21"/>
          <p:cNvSpPr txBox="1"/>
          <p:nvPr/>
        </p:nvSpPr>
        <p:spPr>
          <a:xfrm>
            <a:off x="864975" y="2057400"/>
            <a:ext cx="7849800" cy="967200"/>
          </a:xfrm>
          <a:prstGeom prst="rect">
            <a:avLst/>
          </a:prstGeom>
          <a:noFill/>
          <a:ln>
            <a:noFill/>
          </a:ln>
        </p:spPr>
        <p:txBody>
          <a:bodyPr anchorCtr="0" anchor="t" bIns="45700" lIns="91425" spcFirstLastPara="1" rIns="91425" wrap="square" tIns="45700">
            <a:noAutofit/>
          </a:bodyPr>
          <a:lstStyle/>
          <a:p>
            <a:pPr indent="-211128" lvl="0" marL="228600" marR="0" rtl="0" algn="l">
              <a:lnSpc>
                <a:spcPct val="115000"/>
              </a:lnSpc>
              <a:spcBef>
                <a:spcPts val="0"/>
              </a:spcBef>
              <a:spcAft>
                <a:spcPts val="0"/>
              </a:spcAft>
              <a:buClr>
                <a:srgbClr val="292929"/>
              </a:buClr>
              <a:buSzPts val="1925"/>
              <a:buFont typeface="Arial"/>
              <a:buChar char="•"/>
            </a:pPr>
            <a:r>
              <a:rPr lang="en-US" sz="1924">
                <a:solidFill>
                  <a:srgbClr val="292929"/>
                </a:solidFill>
              </a:rPr>
              <a:t>Falcon9 specifications, heavy payloads sent to low/medium orbits.</a:t>
            </a:r>
            <a:endParaRPr sz="1924">
              <a:solidFill>
                <a:srgbClr val="292929"/>
              </a:solidFill>
            </a:endParaRPr>
          </a:p>
          <a:p>
            <a:pPr indent="-211128" lvl="0" marL="228600" marR="0" rtl="0" algn="l">
              <a:lnSpc>
                <a:spcPct val="115000"/>
              </a:lnSpc>
              <a:spcBef>
                <a:spcPts val="0"/>
              </a:spcBef>
              <a:spcAft>
                <a:spcPts val="0"/>
              </a:spcAft>
              <a:buClr>
                <a:srgbClr val="292929"/>
              </a:buClr>
              <a:buSzPts val="1925"/>
              <a:buChar char="•"/>
            </a:pPr>
            <a:r>
              <a:rPr lang="en-US" sz="1924">
                <a:solidFill>
                  <a:srgbClr val="292929"/>
                </a:solidFill>
              </a:rPr>
              <a:t>The percentage of failures is lower for heavy payloads.</a:t>
            </a:r>
            <a:endParaRPr sz="1924">
              <a:solidFill>
                <a:srgbClr val="292929"/>
              </a:solidFill>
            </a:endParaRPr>
          </a:p>
          <a:p>
            <a:pPr indent="-211128" lvl="0" marL="228600" marR="0" rtl="0" algn="l">
              <a:lnSpc>
                <a:spcPct val="115000"/>
              </a:lnSpc>
              <a:spcBef>
                <a:spcPts val="0"/>
              </a:spcBef>
              <a:spcAft>
                <a:spcPts val="0"/>
              </a:spcAft>
              <a:buClr>
                <a:srgbClr val="292929"/>
              </a:buClr>
              <a:buSzPts val="1925"/>
              <a:buChar char="•"/>
            </a:pPr>
            <a:r>
              <a:rPr lang="en-US" sz="1924">
                <a:solidFill>
                  <a:srgbClr val="292929"/>
                </a:solidFill>
              </a:rPr>
              <a:t>Success</a:t>
            </a:r>
            <a:r>
              <a:rPr lang="en-US" sz="1924">
                <a:solidFill>
                  <a:srgbClr val="292929"/>
                </a:solidFill>
              </a:rPr>
              <a:t> Rate X Payload Orbit needed some more </a:t>
            </a:r>
            <a:r>
              <a:rPr lang="en-US" sz="1924">
                <a:solidFill>
                  <a:srgbClr val="292929"/>
                </a:solidFill>
              </a:rPr>
              <a:t>information</a:t>
            </a:r>
            <a:r>
              <a:rPr lang="en-US" sz="1924">
                <a:solidFill>
                  <a:srgbClr val="292929"/>
                </a:solidFill>
              </a:rPr>
              <a:t>.</a:t>
            </a:r>
            <a:endParaRPr sz="1924">
              <a:solidFill>
                <a:srgbClr val="292929"/>
              </a:solidFill>
            </a:endParaRPr>
          </a:p>
          <a:p>
            <a:pPr indent="-88900" lvl="0" marL="228600" marR="0" rtl="0" algn="l">
              <a:lnSpc>
                <a:spcPct val="115000"/>
              </a:lnSpc>
              <a:spcBef>
                <a:spcPts val="1400"/>
              </a:spcBef>
              <a:spcAft>
                <a:spcPts val="0"/>
              </a:spcAft>
              <a:buClr>
                <a:schemeClr val="dk1"/>
              </a:buClr>
              <a:buSzPts val="715"/>
              <a:buFont typeface="Arial"/>
              <a:buNone/>
            </a:pPr>
            <a:r>
              <a:t/>
            </a:r>
            <a:endParaRPr sz="1014">
              <a:solidFill>
                <a:srgbClr val="292929"/>
              </a:solidFill>
              <a:latin typeface="Arial"/>
              <a:ea typeface="Arial"/>
              <a:cs typeface="Arial"/>
              <a:sym typeface="Arial"/>
            </a:endParaRPr>
          </a:p>
        </p:txBody>
      </p:sp>
      <p:pic>
        <p:nvPicPr>
          <p:cNvPr id="227" name="Google Shape;227;p21"/>
          <p:cNvPicPr preferRelativeResize="0"/>
          <p:nvPr/>
        </p:nvPicPr>
        <p:blipFill>
          <a:blip r:embed="rId4">
            <a:alphaModFix/>
          </a:blip>
          <a:stretch>
            <a:fillRect/>
          </a:stretch>
        </p:blipFill>
        <p:spPr>
          <a:xfrm>
            <a:off x="1346402" y="3263025"/>
            <a:ext cx="9499187" cy="3164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3" name="Google Shape;233;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sp>
        <p:nvSpPr>
          <p:cNvPr id="234" name="Google Shape;234;p22"/>
          <p:cNvSpPr txBox="1"/>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From the plot, we can see that ES-L1, GEO, HEO, SSO, VLEO had the most success rate.</a:t>
            </a:r>
            <a:endParaRPr sz="2200">
              <a:solidFill>
                <a:schemeClr val="dk1"/>
              </a:solidFill>
              <a:latin typeface="Arial"/>
              <a:ea typeface="Arial"/>
              <a:cs typeface="Arial"/>
              <a:sym typeface="Arial"/>
            </a:endParaRPr>
          </a:p>
          <a:p>
            <a:pPr indent="-228600" lvl="0" marL="228600" marR="0" rtl="0" algn="l">
              <a:lnSpc>
                <a:spcPct val="90000"/>
              </a:lnSpc>
              <a:spcBef>
                <a:spcPts val="0"/>
              </a:spcBef>
              <a:spcAft>
                <a:spcPts val="0"/>
              </a:spcAft>
              <a:buClr>
                <a:schemeClr val="dk1"/>
              </a:buClr>
              <a:buSzPts val="2200"/>
              <a:buChar char="•"/>
            </a:pPr>
            <a:r>
              <a:rPr lang="en-US" sz="2200">
                <a:solidFill>
                  <a:schemeClr val="dk1"/>
                </a:solidFill>
              </a:rPr>
              <a:t>GTO sees the lowesr </a:t>
            </a:r>
            <a:r>
              <a:rPr lang="en-US" sz="2200">
                <a:solidFill>
                  <a:schemeClr val="dk1"/>
                </a:solidFill>
              </a:rPr>
              <a:t>success</a:t>
            </a:r>
            <a:r>
              <a:rPr lang="en-US" sz="2200">
                <a:solidFill>
                  <a:schemeClr val="dk1"/>
                </a:solidFill>
              </a:rPr>
              <a:t> rate</a:t>
            </a:r>
            <a:endParaRPr sz="2200">
              <a:solidFill>
                <a:schemeClr val="dk1"/>
              </a:solidFill>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pic>
        <p:nvPicPr>
          <p:cNvPr id="235" name="Google Shape;235;p22"/>
          <p:cNvPicPr preferRelativeResize="0"/>
          <p:nvPr/>
        </p:nvPicPr>
        <p:blipFill>
          <a:blip r:embed="rId4">
            <a:alphaModFix/>
          </a:blip>
          <a:stretch>
            <a:fillRect/>
          </a:stretch>
        </p:blipFill>
        <p:spPr>
          <a:xfrm>
            <a:off x="4538078" y="1600224"/>
            <a:ext cx="7235348" cy="449543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1" name="Google Shape;241;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sp>
        <p:nvSpPr>
          <p:cNvPr id="242" name="Google Shape;242;p23"/>
          <p:cNvSpPr txBox="1"/>
          <p:nvPr/>
        </p:nvSpPr>
        <p:spPr>
          <a:xfrm>
            <a:off x="770011" y="2069756"/>
            <a:ext cx="10515600"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I</a:t>
            </a:r>
            <a:r>
              <a:rPr lang="en-US" sz="2200">
                <a:solidFill>
                  <a:srgbClr val="292929"/>
                </a:solidFill>
                <a:latin typeface="Arial"/>
                <a:ea typeface="Arial"/>
                <a:cs typeface="Arial"/>
                <a:sym typeface="Arial"/>
              </a:rPr>
              <a:t>n the LEO orbit, success is related to the number of flights whereas in the GTO orbit, there is no relationship between flight number and the orbit. </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pic>
        <p:nvPicPr>
          <p:cNvPr id="243" name="Google Shape;243;p23"/>
          <p:cNvPicPr preferRelativeResize="0"/>
          <p:nvPr/>
        </p:nvPicPr>
        <p:blipFill>
          <a:blip r:embed="rId4">
            <a:alphaModFix/>
          </a:blip>
          <a:stretch>
            <a:fillRect/>
          </a:stretch>
        </p:blipFill>
        <p:spPr>
          <a:xfrm>
            <a:off x="1049075" y="2987600"/>
            <a:ext cx="9726450" cy="3196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9" name="Google Shape;249;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sp>
        <p:nvSpPr>
          <p:cNvPr id="250" name="Google Shape;250;p24"/>
          <p:cNvSpPr txBox="1"/>
          <p:nvPr/>
        </p:nvSpPr>
        <p:spPr>
          <a:xfrm>
            <a:off x="770010" y="2057400"/>
            <a:ext cx="10687961"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Max Success rate with low orbit, except ISS and low payload mass</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Between 2000-7500 ks, </a:t>
            </a:r>
            <a:r>
              <a:rPr lang="en-US" sz="2200">
                <a:solidFill>
                  <a:srgbClr val="292929"/>
                </a:solidFill>
              </a:rPr>
              <a:t>success</a:t>
            </a:r>
            <a:r>
              <a:rPr lang="en-US" sz="2200">
                <a:solidFill>
                  <a:srgbClr val="292929"/>
                </a:solidFill>
              </a:rPr>
              <a:t> rate seems to be distributed for GTO</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t/>
            </a:r>
            <a:endParaRPr sz="2200">
              <a:solidFill>
                <a:srgbClr val="292929"/>
              </a:solidFil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pic>
        <p:nvPicPr>
          <p:cNvPr id="251" name="Google Shape;251;p24"/>
          <p:cNvPicPr preferRelativeResize="0"/>
          <p:nvPr/>
        </p:nvPicPr>
        <p:blipFill>
          <a:blip r:embed="rId4">
            <a:alphaModFix/>
          </a:blip>
          <a:stretch>
            <a:fillRect/>
          </a:stretch>
        </p:blipFill>
        <p:spPr>
          <a:xfrm>
            <a:off x="770000" y="3066950"/>
            <a:ext cx="10102225" cy="33602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7" name="Google Shape;257;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sp>
        <p:nvSpPr>
          <p:cNvPr id="258" name="Google Shape;258;p25"/>
          <p:cNvSpPr txBox="1"/>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rPr>
              <a:t>The s</a:t>
            </a:r>
            <a:r>
              <a:rPr lang="en-US" sz="2200">
                <a:solidFill>
                  <a:schemeClr val="dk1"/>
                </a:solidFill>
                <a:latin typeface="Arial"/>
                <a:ea typeface="Arial"/>
                <a:cs typeface="Arial"/>
                <a:sym typeface="Arial"/>
              </a:rPr>
              <a:t>uccess rate since 2013 kept on increasing till 2020.</a:t>
            </a:r>
            <a:endParaRPr sz="2200">
              <a:solidFill>
                <a:schemeClr val="dk1"/>
              </a:solidFill>
              <a:latin typeface="Arial"/>
              <a:ea typeface="Arial"/>
              <a:cs typeface="Arial"/>
              <a:sym typeface="Arial"/>
            </a:endParaRPr>
          </a:p>
          <a:p>
            <a:pPr indent="-228600" lvl="0" marL="228600" marR="0" rtl="0" algn="l">
              <a:lnSpc>
                <a:spcPct val="90000"/>
              </a:lnSpc>
              <a:spcBef>
                <a:spcPts val="0"/>
              </a:spcBef>
              <a:spcAft>
                <a:spcPts val="0"/>
              </a:spcAft>
              <a:buClr>
                <a:schemeClr val="dk1"/>
              </a:buClr>
              <a:buSzPts val="2200"/>
              <a:buChar char="•"/>
            </a:pPr>
            <a:r>
              <a:rPr lang="en-US" sz="2200">
                <a:solidFill>
                  <a:schemeClr val="dk1"/>
                </a:solidFill>
              </a:rPr>
              <a:t>Falcon9 average booster recovery success rate 66%</a:t>
            </a:r>
            <a:endParaRPr sz="2200">
              <a:solidFill>
                <a:schemeClr val="dk1"/>
              </a:solidFill>
            </a:endParaRPr>
          </a:p>
          <a:p>
            <a:pPr indent="0" lvl="0" marL="457200" marR="0" rtl="0" algn="l">
              <a:lnSpc>
                <a:spcPct val="90000"/>
              </a:lnSpc>
              <a:spcBef>
                <a:spcPts val="0"/>
              </a:spcBef>
              <a:spcAft>
                <a:spcPts val="0"/>
              </a:spcAft>
              <a:buNone/>
            </a:pPr>
            <a:r>
              <a:t/>
            </a:r>
            <a:endParaRPr sz="2200">
              <a:solidFill>
                <a:schemeClr val="dk1"/>
              </a:solidFill>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pic>
        <p:nvPicPr>
          <p:cNvPr id="259" name="Google Shape;259;p25"/>
          <p:cNvPicPr preferRelativeResize="0"/>
          <p:nvPr/>
        </p:nvPicPr>
        <p:blipFill>
          <a:blip r:embed="rId4">
            <a:alphaModFix/>
          </a:blip>
          <a:stretch>
            <a:fillRect/>
          </a:stretch>
        </p:blipFill>
        <p:spPr>
          <a:xfrm>
            <a:off x="4651853" y="1593624"/>
            <a:ext cx="7235347" cy="443195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5" name="Google Shape;265;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sp>
        <p:nvSpPr>
          <p:cNvPr id="266" name="Google Shape;266;p26"/>
          <p:cNvSpPr txBox="1"/>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rPr>
              <a:t>With</a:t>
            </a:r>
            <a:r>
              <a:rPr lang="en-US" sz="2200">
                <a:solidFill>
                  <a:schemeClr val="dk1"/>
                </a:solidFill>
                <a:latin typeface="Arial"/>
                <a:ea typeface="Arial"/>
                <a:cs typeface="Arial"/>
                <a:sym typeface="Arial"/>
              </a:rPr>
              <a:t> </a:t>
            </a:r>
            <a:r>
              <a:rPr b="1" lang="en-US" sz="2200">
                <a:solidFill>
                  <a:schemeClr val="dk1"/>
                </a:solidFill>
              </a:rPr>
              <a:t>DISTINCT </a:t>
            </a:r>
            <a:r>
              <a:rPr lang="en-US" sz="2200">
                <a:solidFill>
                  <a:schemeClr val="dk1"/>
                </a:solidFill>
              </a:rPr>
              <a:t>we </a:t>
            </a:r>
            <a:r>
              <a:rPr lang="en-US" sz="2200">
                <a:solidFill>
                  <a:schemeClr val="dk1"/>
                </a:solidFill>
                <a:latin typeface="Arial"/>
                <a:ea typeface="Arial"/>
                <a:cs typeface="Arial"/>
                <a:sym typeface="Arial"/>
              </a:rPr>
              <a:t>show only unique launch sites from the SpaceX data.</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pic>
        <p:nvPicPr>
          <p:cNvPr id="267" name="Google Shape;267;p26"/>
          <p:cNvPicPr preferRelativeResize="0"/>
          <p:nvPr/>
        </p:nvPicPr>
        <p:blipFill>
          <a:blip r:embed="rId4">
            <a:alphaModFix/>
          </a:blip>
          <a:stretch>
            <a:fillRect/>
          </a:stretch>
        </p:blipFill>
        <p:spPr>
          <a:xfrm>
            <a:off x="4996278" y="2289149"/>
            <a:ext cx="5867400" cy="2705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3" name="Google Shape;273;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sp>
        <p:nvSpPr>
          <p:cNvPr id="274" name="Google Shape;274;p27"/>
          <p:cNvSpPr txBox="1"/>
          <p:nvPr/>
        </p:nvSpPr>
        <p:spPr>
          <a:xfrm>
            <a:off x="770010" y="1825625"/>
            <a:ext cx="10222887" cy="4122999"/>
          </a:xfrm>
          <a:prstGeom prst="rect">
            <a:avLst/>
          </a:prstGeom>
          <a:noFill/>
          <a:ln>
            <a:noFill/>
          </a:ln>
        </p:spPr>
        <p:txBody>
          <a:bodyPr anchorCtr="0" anchor="t" bIns="45700" lIns="91425" spcFirstLastPara="1" rIns="91425" wrap="square" tIns="45700">
            <a:normAutofit/>
          </a:bodyPr>
          <a:lstStyle/>
          <a:p>
            <a:pPr indent="-88900" lvl="0" marL="22860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Q</a:t>
            </a:r>
            <a:r>
              <a:rPr lang="en-US" sz="2200">
                <a:solidFill>
                  <a:srgbClr val="292929"/>
                </a:solidFill>
                <a:latin typeface="Arial"/>
                <a:ea typeface="Arial"/>
                <a:cs typeface="Arial"/>
                <a:sym typeface="Arial"/>
              </a:rPr>
              <a:t>uery to display 5 records where launch sites begin with `CCA`</a:t>
            </a:r>
            <a:endParaRPr sz="2200">
              <a:solidFill>
                <a:srgbClr val="292929"/>
              </a:solidFill>
              <a:latin typeface="Arial"/>
              <a:ea typeface="Arial"/>
              <a:cs typeface="Arial"/>
              <a:sym typeface="Arial"/>
            </a:endParaRPr>
          </a:p>
        </p:txBody>
      </p:sp>
      <p:pic>
        <p:nvPicPr>
          <p:cNvPr id="275" name="Google Shape;275;p27"/>
          <p:cNvPicPr preferRelativeResize="0"/>
          <p:nvPr/>
        </p:nvPicPr>
        <p:blipFill>
          <a:blip r:embed="rId4">
            <a:alphaModFix/>
          </a:blip>
          <a:stretch>
            <a:fillRect/>
          </a:stretch>
        </p:blipFill>
        <p:spPr>
          <a:xfrm>
            <a:off x="594888" y="1825625"/>
            <a:ext cx="11002223" cy="2722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1" name="Google Shape;281;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sp>
        <p:nvSpPr>
          <p:cNvPr id="282" name="Google Shape;282;p28"/>
          <p:cNvSpPr txBox="1"/>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a:t>
            </a:r>
            <a:r>
              <a:rPr lang="en-US" sz="2200">
                <a:solidFill>
                  <a:srgbClr val="292929"/>
                </a:solidFill>
                <a:latin typeface="Arial"/>
                <a:ea typeface="Arial"/>
                <a:cs typeface="Arial"/>
                <a:sym typeface="Arial"/>
              </a:rPr>
              <a:t>otal payload carried by boosters from NASA as 45596 using the query below</a:t>
            </a:r>
            <a:endParaRPr sz="2200">
              <a:solidFill>
                <a:srgbClr val="292929"/>
              </a:solidFill>
              <a:latin typeface="Arial"/>
              <a:ea typeface="Arial"/>
              <a:cs typeface="Arial"/>
              <a:sym typeface="Arial"/>
            </a:endParaRPr>
          </a:p>
        </p:txBody>
      </p:sp>
      <p:pic>
        <p:nvPicPr>
          <p:cNvPr id="283" name="Google Shape;283;p28"/>
          <p:cNvPicPr preferRelativeResize="0"/>
          <p:nvPr/>
        </p:nvPicPr>
        <p:blipFill>
          <a:blip r:embed="rId4">
            <a:alphaModFix/>
          </a:blip>
          <a:stretch>
            <a:fillRect/>
          </a:stretch>
        </p:blipFill>
        <p:spPr>
          <a:xfrm>
            <a:off x="2311913" y="3200925"/>
            <a:ext cx="7724775" cy="2209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g36acf20d88c_0_6"/>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89" name="Google Shape;289;g36acf20d88c_0_6"/>
          <p:cNvSpPr txBox="1"/>
          <p:nvPr>
            <p:ph idx="1" type="body"/>
          </p:nvPr>
        </p:nvSpPr>
        <p:spPr>
          <a:xfrm>
            <a:off x="770010" y="1825625"/>
            <a:ext cx="9745500" cy="4351200"/>
          </a:xfrm>
          <a:prstGeom prst="rect">
            <a:avLst/>
          </a:prstGeom>
          <a:noFill/>
          <a:ln>
            <a:noFill/>
          </a:ln>
        </p:spPr>
        <p:txBody>
          <a:bodyPr anchorCtr="0" anchor="t" bIns="45700" lIns="91425" spcFirstLastPara="1" rIns="91425" wrap="square" tIns="45700">
            <a:normAutofit/>
          </a:bodyPr>
          <a:lstStyle/>
          <a:p>
            <a:pPr indent="-355600" lvl="0" marL="457200" rtl="0" algn="l">
              <a:lnSpc>
                <a:spcPct val="90000"/>
              </a:lnSpc>
              <a:spcBef>
                <a:spcPts val="0"/>
              </a:spcBef>
              <a:spcAft>
                <a:spcPts val="0"/>
              </a:spcAft>
              <a:buClr>
                <a:schemeClr val="dk1"/>
              </a:buClr>
              <a:buSzPts val="2000"/>
              <a:buChar char="•"/>
            </a:pPr>
            <a:r>
              <a:rPr lang="en-US" sz="2000">
                <a:solidFill>
                  <a:schemeClr val="dk1"/>
                </a:solidFill>
                <a:latin typeface="Calibri"/>
                <a:ea typeface="Calibri"/>
                <a:cs typeface="Calibri"/>
                <a:sym typeface="Calibri"/>
              </a:rPr>
              <a:t>C</a:t>
            </a:r>
            <a:r>
              <a:rPr lang="en-US" sz="2000">
                <a:solidFill>
                  <a:schemeClr val="dk1"/>
                </a:solidFill>
                <a:latin typeface="Calibri"/>
                <a:ea typeface="Calibri"/>
                <a:cs typeface="Calibri"/>
                <a:sym typeface="Calibri"/>
              </a:rPr>
              <a:t>alculated the average payload mass carried by booster version F9 v1.1 as 2928.4</a:t>
            </a:r>
            <a:endParaRPr sz="1600">
              <a:solidFill>
                <a:schemeClr val="dk1"/>
              </a:solidFill>
            </a:endParaRPr>
          </a:p>
          <a:p>
            <a:pPr indent="0" lvl="0" marL="0" marR="0" rtl="0" algn="l">
              <a:lnSpc>
                <a:spcPct val="100000"/>
              </a:lnSpc>
              <a:spcBef>
                <a:spcPts val="1400"/>
              </a:spcBef>
              <a:spcAft>
                <a:spcPts val="0"/>
              </a:spcAft>
              <a:buNone/>
            </a:pPr>
            <a:r>
              <a:t/>
            </a:r>
            <a:endParaRPr sz="2200">
              <a:solidFill>
                <a:srgbClr val="292929"/>
              </a:solidFill>
            </a:endParaRPr>
          </a:p>
        </p:txBody>
      </p:sp>
      <p:sp>
        <p:nvSpPr>
          <p:cNvPr id="290" name="Google Shape;290;g36acf20d88c_0_6"/>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Average Payload Mass by F9 v1.1</a:t>
            </a:r>
            <a:endParaRPr/>
          </a:p>
        </p:txBody>
      </p:sp>
      <p:pic>
        <p:nvPicPr>
          <p:cNvPr id="291" name="Google Shape;291;g36acf20d88c_0_6"/>
          <p:cNvPicPr preferRelativeResize="0"/>
          <p:nvPr/>
        </p:nvPicPr>
        <p:blipFill>
          <a:blip r:embed="rId4">
            <a:alphaModFix/>
          </a:blip>
          <a:stretch>
            <a:fillRect/>
          </a:stretch>
        </p:blipFill>
        <p:spPr>
          <a:xfrm>
            <a:off x="1708200" y="3006250"/>
            <a:ext cx="8639175" cy="2286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g36acf20d88c_0_86"/>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97" name="Google Shape;297;g36acf20d88c_0_86"/>
          <p:cNvSpPr txBox="1"/>
          <p:nvPr>
            <p:ph idx="1" type="body"/>
          </p:nvPr>
        </p:nvSpPr>
        <p:spPr>
          <a:xfrm>
            <a:off x="770010" y="1825625"/>
            <a:ext cx="9745500" cy="4351200"/>
          </a:xfrm>
          <a:prstGeom prst="rect">
            <a:avLst/>
          </a:prstGeom>
          <a:noFill/>
          <a:ln>
            <a:noFill/>
          </a:ln>
        </p:spPr>
        <p:txBody>
          <a:bodyPr anchorCtr="0" anchor="t" bIns="45700" lIns="91425" spcFirstLastPara="1" rIns="91425" wrap="square" tIns="45700">
            <a:normAutofit/>
          </a:bodyPr>
          <a:lstStyle/>
          <a:p>
            <a:pPr indent="-355600" lvl="0" marL="457200" rtl="0" algn="l">
              <a:lnSpc>
                <a:spcPct val="90000"/>
              </a:lnSpc>
              <a:spcBef>
                <a:spcPts val="0"/>
              </a:spcBef>
              <a:spcAft>
                <a:spcPts val="0"/>
              </a:spcAft>
              <a:buClr>
                <a:schemeClr val="dk1"/>
              </a:buClr>
              <a:buSzPts val="2000"/>
              <a:buChar char="•"/>
            </a:pPr>
            <a:r>
              <a:rPr lang="en-US" sz="2000">
                <a:solidFill>
                  <a:schemeClr val="dk1"/>
                </a:solidFill>
                <a:latin typeface="Calibri"/>
                <a:ea typeface="Calibri"/>
                <a:cs typeface="Calibri"/>
                <a:sym typeface="Calibri"/>
              </a:rPr>
              <a:t>T</a:t>
            </a:r>
            <a:r>
              <a:rPr lang="en-US" sz="2000">
                <a:solidFill>
                  <a:schemeClr val="dk1"/>
                </a:solidFill>
                <a:latin typeface="Calibri"/>
                <a:ea typeface="Calibri"/>
                <a:cs typeface="Calibri"/>
                <a:sym typeface="Calibri"/>
              </a:rPr>
              <a:t>he dates of the first successful landing outcome on ground pad was 22</a:t>
            </a:r>
            <a:r>
              <a:rPr baseline="30000" lang="en-US" sz="2000">
                <a:solidFill>
                  <a:schemeClr val="dk1"/>
                </a:solidFill>
                <a:latin typeface="Calibri"/>
                <a:ea typeface="Calibri"/>
                <a:cs typeface="Calibri"/>
                <a:sym typeface="Calibri"/>
              </a:rPr>
              <a:t>nd</a:t>
            </a:r>
            <a:r>
              <a:rPr lang="en-US" sz="2000">
                <a:solidFill>
                  <a:schemeClr val="dk1"/>
                </a:solidFill>
                <a:latin typeface="Calibri"/>
                <a:ea typeface="Calibri"/>
                <a:cs typeface="Calibri"/>
                <a:sym typeface="Calibri"/>
              </a:rPr>
              <a:t> December 2015</a:t>
            </a:r>
            <a:endParaRPr sz="1600">
              <a:solidFill>
                <a:schemeClr val="dk1"/>
              </a:solidFill>
            </a:endParaRPr>
          </a:p>
          <a:p>
            <a:pPr indent="0" lvl="0" marL="0" marR="0" rtl="0" algn="l">
              <a:lnSpc>
                <a:spcPct val="100000"/>
              </a:lnSpc>
              <a:spcBef>
                <a:spcPts val="1400"/>
              </a:spcBef>
              <a:spcAft>
                <a:spcPts val="0"/>
              </a:spcAft>
              <a:buNone/>
            </a:pPr>
            <a:r>
              <a:t/>
            </a:r>
            <a:endParaRPr sz="2200">
              <a:solidFill>
                <a:srgbClr val="292929"/>
              </a:solidFill>
            </a:endParaRPr>
          </a:p>
        </p:txBody>
      </p:sp>
      <p:sp>
        <p:nvSpPr>
          <p:cNvPr id="298" name="Google Shape;298;g36acf20d88c_0_86"/>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First Successful Ground Landing Date</a:t>
            </a:r>
            <a:endParaRPr/>
          </a:p>
        </p:txBody>
      </p:sp>
      <p:pic>
        <p:nvPicPr>
          <p:cNvPr id="299" name="Google Shape;299;g36acf20d88c_0_86"/>
          <p:cNvPicPr preferRelativeResize="0"/>
          <p:nvPr/>
        </p:nvPicPr>
        <p:blipFill>
          <a:blip r:embed="rId4">
            <a:alphaModFix/>
          </a:blip>
          <a:stretch>
            <a:fillRect/>
          </a:stretch>
        </p:blipFill>
        <p:spPr>
          <a:xfrm>
            <a:off x="1527225" y="3106450"/>
            <a:ext cx="9001125" cy="274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
        <p:nvSpPr>
          <p:cNvPr id="102" name="Google Shape;102;p3"/>
          <p:cNvSpPr txBox="1"/>
          <p:nvPr/>
        </p:nvSpPr>
        <p:spPr>
          <a:xfrm>
            <a:off x="770011" y="1502559"/>
            <a:ext cx="10687961" cy="4816791"/>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Summary of methodologies</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Collection through API</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Collection with Web Scraping</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Wrangling</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with SQL</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with Data Visualization</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Interactive Visual Analytics with Folium</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Machine Learning Prediction</a:t>
            </a:r>
            <a:endParaRPr/>
          </a:p>
          <a:p>
            <a:pPr indent="-22860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Summary of all results</a:t>
            </a:r>
            <a:endParaRPr sz="1800">
              <a:solidFill>
                <a:srgbClr val="292929"/>
              </a:solidFill>
              <a:latin typeface="Arial"/>
              <a:ea typeface="Arial"/>
              <a:cs typeface="Arial"/>
              <a:sym typeface="Arial"/>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result</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Interactive analytics in screenshots</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Predictive Analytics result</a:t>
            </a:r>
            <a:endParaRPr/>
          </a:p>
          <a:p>
            <a:pPr indent="-99377"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5" name="Google Shape;305;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06" name="Google Shape;306;p31"/>
          <p:cNvPicPr preferRelativeResize="0"/>
          <p:nvPr/>
        </p:nvPicPr>
        <p:blipFill>
          <a:blip r:embed="rId4">
            <a:alphaModFix/>
          </a:blip>
          <a:stretch>
            <a:fillRect/>
          </a:stretch>
        </p:blipFill>
        <p:spPr>
          <a:xfrm>
            <a:off x="1036700" y="2148224"/>
            <a:ext cx="10248900" cy="2990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Google Shape;311;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2" name="Google Shape;312;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sp>
        <p:nvSpPr>
          <p:cNvPr id="313" name="Google Shape;313;p32"/>
          <p:cNvSpPr txBox="1"/>
          <p:nvPr/>
        </p:nvSpPr>
        <p:spPr>
          <a:xfrm>
            <a:off x="1437627" y="1631481"/>
            <a:ext cx="4004400" cy="43941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rPr>
              <a:t>W</a:t>
            </a:r>
            <a:r>
              <a:rPr lang="en-US" sz="2000">
                <a:solidFill>
                  <a:schemeClr val="dk1"/>
                </a:solidFill>
                <a:latin typeface="Arial"/>
                <a:ea typeface="Arial"/>
                <a:cs typeface="Arial"/>
                <a:sym typeface="Arial"/>
              </a:rPr>
              <a:t>ildcard like ‘%’ to filter for </a:t>
            </a:r>
            <a:r>
              <a:rPr b="1" lang="en-US" sz="2000">
                <a:solidFill>
                  <a:schemeClr val="dk1"/>
                </a:solidFill>
                <a:latin typeface="Arial"/>
                <a:ea typeface="Arial"/>
                <a:cs typeface="Arial"/>
                <a:sym typeface="Arial"/>
              </a:rPr>
              <a:t>WHERE</a:t>
            </a:r>
            <a:r>
              <a:rPr lang="en-US" sz="2000">
                <a:solidFill>
                  <a:schemeClr val="dk1"/>
                </a:solidFill>
                <a:latin typeface="Arial"/>
                <a:ea typeface="Arial"/>
                <a:cs typeface="Arial"/>
                <a:sym typeface="Arial"/>
              </a:rPr>
              <a:t> MissionOutcome was a success or a failure. </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pic>
        <p:nvPicPr>
          <p:cNvPr id="314" name="Google Shape;314;p32"/>
          <p:cNvPicPr preferRelativeResize="0"/>
          <p:nvPr/>
        </p:nvPicPr>
        <p:blipFill rotWithShape="1">
          <a:blip r:embed="rId4">
            <a:alphaModFix/>
          </a:blip>
          <a:srcRect b="0" l="0" r="0" t="0"/>
          <a:stretch/>
        </p:blipFill>
        <p:spPr>
          <a:xfrm>
            <a:off x="6176716" y="1392221"/>
            <a:ext cx="5108890" cy="463336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1" name="Google Shape;321;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sp>
        <p:nvSpPr>
          <p:cNvPr id="322" name="Google Shape;322;p33"/>
          <p:cNvSpPr txBox="1"/>
          <p:nvPr/>
        </p:nvSpPr>
        <p:spPr>
          <a:xfrm>
            <a:off x="1034625" y="1724375"/>
            <a:ext cx="9365100" cy="8967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700"/>
              <a:buFont typeface="Arial"/>
              <a:buChar char="•"/>
            </a:pPr>
            <a:r>
              <a:rPr lang="en-US" sz="1700">
                <a:solidFill>
                  <a:schemeClr val="dk1"/>
                </a:solidFill>
              </a:rPr>
              <a:t>T</a:t>
            </a:r>
            <a:r>
              <a:rPr lang="en-US" sz="1700">
                <a:solidFill>
                  <a:schemeClr val="dk1"/>
                </a:solidFill>
                <a:latin typeface="Arial"/>
                <a:ea typeface="Arial"/>
                <a:cs typeface="Arial"/>
                <a:sym typeface="Arial"/>
              </a:rPr>
              <a:t>he booster that have carried the maximum payload using a subquery in the </a:t>
            </a:r>
            <a:r>
              <a:rPr b="1" lang="en-US" sz="1700">
                <a:solidFill>
                  <a:schemeClr val="dk1"/>
                </a:solidFill>
                <a:latin typeface="Arial"/>
                <a:ea typeface="Arial"/>
                <a:cs typeface="Arial"/>
                <a:sym typeface="Arial"/>
              </a:rPr>
              <a:t>WHERE</a:t>
            </a:r>
            <a:r>
              <a:rPr lang="en-US" sz="1700">
                <a:solidFill>
                  <a:schemeClr val="dk1"/>
                </a:solidFill>
                <a:latin typeface="Arial"/>
                <a:ea typeface="Arial"/>
                <a:cs typeface="Arial"/>
                <a:sym typeface="Arial"/>
              </a:rPr>
              <a:t> clause and the </a:t>
            </a:r>
            <a:r>
              <a:rPr b="1" lang="en-US" sz="1700">
                <a:solidFill>
                  <a:schemeClr val="dk1"/>
                </a:solidFill>
                <a:latin typeface="Arial"/>
                <a:ea typeface="Arial"/>
                <a:cs typeface="Arial"/>
                <a:sym typeface="Arial"/>
              </a:rPr>
              <a:t>MAX() </a:t>
            </a:r>
            <a:r>
              <a:rPr lang="en-US" sz="1700">
                <a:solidFill>
                  <a:schemeClr val="dk1"/>
                </a:solidFill>
                <a:latin typeface="Arial"/>
                <a:ea typeface="Arial"/>
                <a:cs typeface="Arial"/>
                <a:sym typeface="Arial"/>
              </a:rPr>
              <a:t>function.</a:t>
            </a:r>
            <a:endParaRPr sz="1700">
              <a:solidFill>
                <a:schemeClr val="dk1"/>
              </a:solidFill>
              <a:latin typeface="Arial"/>
              <a:ea typeface="Arial"/>
              <a:cs typeface="Arial"/>
              <a:sym typeface="Arial"/>
            </a:endParaRPr>
          </a:p>
        </p:txBody>
      </p:sp>
      <p:pic>
        <p:nvPicPr>
          <p:cNvPr id="323" name="Google Shape;323;p33"/>
          <p:cNvPicPr preferRelativeResize="0"/>
          <p:nvPr/>
        </p:nvPicPr>
        <p:blipFill>
          <a:blip r:embed="rId4">
            <a:alphaModFix/>
          </a:blip>
          <a:stretch>
            <a:fillRect/>
          </a:stretch>
        </p:blipFill>
        <p:spPr>
          <a:xfrm>
            <a:off x="1827750" y="2495075"/>
            <a:ext cx="7985567" cy="3932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7" name="Shape 327"/>
        <p:cNvGrpSpPr/>
        <p:nvPr/>
      </p:nvGrpSpPr>
      <p:grpSpPr>
        <a:xfrm>
          <a:off x="0" y="0"/>
          <a:ext cx="0" cy="0"/>
          <a:chOff x="0" y="0"/>
          <a:chExt cx="0" cy="0"/>
        </a:xfrm>
      </p:grpSpPr>
      <p:sp>
        <p:nvSpPr>
          <p:cNvPr id="328" name="Google Shape;328;p3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9" name="Google Shape;329;p3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sp>
        <p:nvSpPr>
          <p:cNvPr id="330" name="Google Shape;330;p34"/>
          <p:cNvSpPr txBox="1"/>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Used</a:t>
            </a:r>
            <a:r>
              <a:rPr lang="en-US" sz="2200">
                <a:solidFill>
                  <a:srgbClr val="292929"/>
                </a:solidFill>
                <a:latin typeface="Arial"/>
                <a:ea typeface="Arial"/>
                <a:cs typeface="Arial"/>
                <a:sym typeface="Arial"/>
              </a:rPr>
              <a:t> </a:t>
            </a:r>
            <a:r>
              <a:rPr b="1" lang="en-US" sz="2200">
                <a:solidFill>
                  <a:srgbClr val="292929"/>
                </a:solidFill>
                <a:latin typeface="Arial"/>
                <a:ea typeface="Arial"/>
                <a:cs typeface="Arial"/>
                <a:sym typeface="Arial"/>
              </a:rPr>
              <a:t>WHERE</a:t>
            </a:r>
            <a:r>
              <a:rPr lang="en-US" sz="2200">
                <a:solidFill>
                  <a:srgbClr val="292929"/>
                </a:solidFill>
                <a:latin typeface="Arial"/>
                <a:ea typeface="Arial"/>
                <a:cs typeface="Arial"/>
                <a:sym typeface="Arial"/>
              </a:rPr>
              <a:t> clause, </a:t>
            </a:r>
            <a:r>
              <a:rPr b="1" lang="en-US" sz="2200">
                <a:solidFill>
                  <a:srgbClr val="292929"/>
                </a:solidFill>
                <a:latin typeface="Arial"/>
                <a:ea typeface="Arial"/>
                <a:cs typeface="Arial"/>
                <a:sym typeface="Arial"/>
              </a:rPr>
              <a:t>LIKE</a:t>
            </a:r>
            <a:r>
              <a:rPr lang="en-US" sz="2200">
                <a:solidFill>
                  <a:srgbClr val="292929"/>
                </a:solidFill>
                <a:latin typeface="Arial"/>
                <a:ea typeface="Arial"/>
                <a:cs typeface="Arial"/>
                <a:sym typeface="Arial"/>
              </a:rPr>
              <a:t>, </a:t>
            </a:r>
            <a:r>
              <a:rPr b="1" lang="en-US" sz="2200">
                <a:solidFill>
                  <a:srgbClr val="292929"/>
                </a:solidFill>
                <a:latin typeface="Arial"/>
                <a:ea typeface="Arial"/>
                <a:cs typeface="Arial"/>
                <a:sym typeface="Arial"/>
              </a:rPr>
              <a:t>AND</a:t>
            </a:r>
            <a:r>
              <a:rPr lang="en-US" sz="2200">
                <a:solidFill>
                  <a:srgbClr val="292929"/>
                </a:solidFill>
                <a:latin typeface="Arial"/>
                <a:ea typeface="Arial"/>
                <a:cs typeface="Arial"/>
                <a:sym typeface="Arial"/>
              </a:rPr>
              <a:t>, and </a:t>
            </a:r>
            <a:r>
              <a:rPr b="1" lang="en-US" sz="2200">
                <a:solidFill>
                  <a:srgbClr val="292929"/>
                </a:solidFill>
                <a:latin typeface="Arial"/>
                <a:ea typeface="Arial"/>
                <a:cs typeface="Arial"/>
                <a:sym typeface="Arial"/>
              </a:rPr>
              <a:t>BETWEEN</a:t>
            </a:r>
            <a:r>
              <a:rPr lang="en-US" sz="2200">
                <a:solidFill>
                  <a:srgbClr val="292929"/>
                </a:solidFill>
                <a:latin typeface="Arial"/>
                <a:ea typeface="Arial"/>
                <a:cs typeface="Arial"/>
                <a:sym typeface="Arial"/>
              </a:rPr>
              <a:t> conditions to filter for failed landing outcomes in drone ship, their booster versions, and launch site names for year 2015</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pic>
        <p:nvPicPr>
          <p:cNvPr id="331" name="Google Shape;331;p34"/>
          <p:cNvPicPr preferRelativeResize="0"/>
          <p:nvPr/>
        </p:nvPicPr>
        <p:blipFill>
          <a:blip r:embed="rId4">
            <a:alphaModFix/>
          </a:blip>
          <a:stretch>
            <a:fillRect/>
          </a:stretch>
        </p:blipFill>
        <p:spPr>
          <a:xfrm>
            <a:off x="443825" y="3497875"/>
            <a:ext cx="11304350" cy="2273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5" name="Shape 335"/>
        <p:cNvGrpSpPr/>
        <p:nvPr/>
      </p:nvGrpSpPr>
      <p:grpSpPr>
        <a:xfrm>
          <a:off x="0" y="0"/>
          <a:ext cx="0" cy="0"/>
          <a:chOff x="0" y="0"/>
          <a:chExt cx="0" cy="0"/>
        </a:xfrm>
      </p:grpSpPr>
      <p:sp>
        <p:nvSpPr>
          <p:cNvPr id="336" name="Google Shape;336;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7" name="Google Shape;337;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sp>
        <p:nvSpPr>
          <p:cNvPr id="338" name="Google Shape;338;p35"/>
          <p:cNvSpPr txBox="1"/>
          <p:nvPr/>
        </p:nvSpPr>
        <p:spPr>
          <a:xfrm>
            <a:off x="1032925" y="1782975"/>
            <a:ext cx="10515600" cy="916500"/>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90000"/>
              </a:lnSpc>
              <a:spcBef>
                <a:spcPts val="1400"/>
              </a:spcBef>
              <a:spcAft>
                <a:spcPts val="0"/>
              </a:spcAft>
              <a:buClr>
                <a:schemeClr val="dk1"/>
              </a:buClr>
              <a:buSzPts val="2000"/>
              <a:buFont typeface="Arial"/>
              <a:buChar char="•"/>
            </a:pPr>
            <a:r>
              <a:rPr lang="en-US" sz="2000">
                <a:solidFill>
                  <a:schemeClr val="dk1"/>
                </a:solidFill>
              </a:rPr>
              <a:t>Applied</a:t>
            </a:r>
            <a:r>
              <a:rPr lang="en-US" sz="2000">
                <a:solidFill>
                  <a:schemeClr val="dk1"/>
                </a:solidFill>
                <a:latin typeface="Arial"/>
                <a:ea typeface="Arial"/>
                <a:cs typeface="Arial"/>
                <a:sym typeface="Arial"/>
              </a:rPr>
              <a:t> the </a:t>
            </a:r>
            <a:r>
              <a:rPr b="1" lang="en-US" sz="2000">
                <a:solidFill>
                  <a:schemeClr val="dk1"/>
                </a:solidFill>
                <a:latin typeface="Arial"/>
                <a:ea typeface="Arial"/>
                <a:cs typeface="Arial"/>
                <a:sym typeface="Arial"/>
              </a:rPr>
              <a:t>GROUP BY </a:t>
            </a:r>
            <a:r>
              <a:rPr lang="en-US" sz="2000">
                <a:solidFill>
                  <a:schemeClr val="dk1"/>
                </a:solidFill>
                <a:latin typeface="Arial"/>
                <a:ea typeface="Arial"/>
                <a:cs typeface="Arial"/>
                <a:sym typeface="Arial"/>
              </a:rPr>
              <a:t>clause to group the landing outcomes and the </a:t>
            </a:r>
            <a:r>
              <a:rPr b="1" lang="en-US" sz="2000">
                <a:solidFill>
                  <a:schemeClr val="dk1"/>
                </a:solidFill>
                <a:latin typeface="Arial"/>
                <a:ea typeface="Arial"/>
                <a:cs typeface="Arial"/>
                <a:sym typeface="Arial"/>
              </a:rPr>
              <a:t>ORDER BY </a:t>
            </a:r>
            <a:r>
              <a:rPr lang="en-US" sz="2000">
                <a:solidFill>
                  <a:schemeClr val="dk1"/>
                </a:solidFill>
                <a:latin typeface="Arial"/>
                <a:ea typeface="Arial"/>
                <a:cs typeface="Arial"/>
                <a:sym typeface="Arial"/>
              </a:rPr>
              <a:t>clause to order the grouped landing outcome in descending order.</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pic>
        <p:nvPicPr>
          <p:cNvPr id="339" name="Google Shape;339;p35"/>
          <p:cNvPicPr preferRelativeResize="0"/>
          <p:nvPr/>
        </p:nvPicPr>
        <p:blipFill>
          <a:blip r:embed="rId4">
            <a:alphaModFix/>
          </a:blip>
          <a:stretch>
            <a:fillRect/>
          </a:stretch>
        </p:blipFill>
        <p:spPr>
          <a:xfrm>
            <a:off x="1079238" y="2851875"/>
            <a:ext cx="9897124" cy="30212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3" name="Shape 343"/>
        <p:cNvGrpSpPr/>
        <p:nvPr/>
      </p:nvGrpSpPr>
      <p:grpSpPr>
        <a:xfrm>
          <a:off x="0" y="0"/>
          <a:ext cx="0" cy="0"/>
          <a:chOff x="0" y="0"/>
          <a:chExt cx="0" cy="0"/>
        </a:xfrm>
      </p:grpSpPr>
      <p:sp>
        <p:nvSpPr>
          <p:cNvPr id="344" name="Google Shape;344;p36"/>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8" name="Shape 348"/>
        <p:cNvGrpSpPr/>
        <p:nvPr/>
      </p:nvGrpSpPr>
      <p:grpSpPr>
        <a:xfrm>
          <a:off x="0" y="0"/>
          <a:ext cx="0" cy="0"/>
          <a:chOff x="0" y="0"/>
          <a:chExt cx="0" cy="0"/>
        </a:xfrm>
      </p:grpSpPr>
      <p:sp>
        <p:nvSpPr>
          <p:cNvPr id="349" name="Google Shape;349;p37"/>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0" name="Google Shape;350;p37"/>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t>
            </a:r>
            <a:r>
              <a:rPr lang="en-US" sz="4000">
                <a:solidFill>
                  <a:srgbClr val="0B49CB"/>
                </a:solidFill>
                <a:latin typeface="Arial"/>
                <a:ea typeface="Arial"/>
                <a:cs typeface="Arial"/>
                <a:sym typeface="Arial"/>
              </a:rPr>
              <a:t>aunch sites global map </a:t>
            </a:r>
            <a:endParaRPr/>
          </a:p>
        </p:txBody>
      </p:sp>
      <p:sp>
        <p:nvSpPr>
          <p:cNvPr id="351" name="Google Shape;351;p37"/>
          <p:cNvSpPr txBox="1"/>
          <p:nvPr/>
        </p:nvSpPr>
        <p:spPr>
          <a:xfrm>
            <a:off x="970775" y="1503125"/>
            <a:ext cx="8880900" cy="461700"/>
          </a:xfrm>
          <a:prstGeom prst="rect">
            <a:avLst/>
          </a:prstGeom>
          <a:noFill/>
          <a:ln>
            <a:noFill/>
          </a:ln>
        </p:spPr>
        <p:txBody>
          <a:bodyPr anchorCtr="0" anchor="t" bIns="91425" lIns="91425" spcFirstLastPara="1" rIns="91425" wrap="square" tIns="91425">
            <a:spAutoFit/>
          </a:bodyPr>
          <a:lstStyle/>
          <a:p>
            <a:pPr indent="-228600" lvl="0" marL="228600" rtl="0" algn="l">
              <a:lnSpc>
                <a:spcPct val="90000"/>
              </a:lnSpc>
              <a:spcBef>
                <a:spcPts val="0"/>
              </a:spcBef>
              <a:spcAft>
                <a:spcPts val="0"/>
              </a:spcAft>
              <a:buClr>
                <a:schemeClr val="dk1"/>
              </a:buClr>
              <a:buSzPts val="2000"/>
              <a:buChar char="•"/>
            </a:pPr>
            <a:r>
              <a:rPr lang="en-US" sz="2000">
                <a:solidFill>
                  <a:schemeClr val="dk1"/>
                </a:solidFill>
              </a:rPr>
              <a:t>We can see the Space X launch sites in the USA coasts. </a:t>
            </a:r>
            <a:endParaRPr/>
          </a:p>
        </p:txBody>
      </p:sp>
      <p:pic>
        <p:nvPicPr>
          <p:cNvPr id="352" name="Google Shape;352;p37"/>
          <p:cNvPicPr preferRelativeResize="0"/>
          <p:nvPr/>
        </p:nvPicPr>
        <p:blipFill>
          <a:blip r:embed="rId4">
            <a:alphaModFix/>
          </a:blip>
          <a:stretch>
            <a:fillRect/>
          </a:stretch>
        </p:blipFill>
        <p:spPr>
          <a:xfrm>
            <a:off x="1676575" y="2097500"/>
            <a:ext cx="8409973" cy="432976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38"/>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8" name="Google Shape;358;p38"/>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Markers showing launch sites with color labels</a:t>
            </a:r>
            <a:endParaRPr/>
          </a:p>
        </p:txBody>
      </p:sp>
      <p:pic>
        <p:nvPicPr>
          <p:cNvPr id="359" name="Google Shape;359;p38"/>
          <p:cNvPicPr preferRelativeResize="0"/>
          <p:nvPr/>
        </p:nvPicPr>
        <p:blipFill rotWithShape="1">
          <a:blip r:embed="rId4">
            <a:alphaModFix/>
          </a:blip>
          <a:srcRect b="0" l="0" r="0" t="0"/>
          <a:stretch/>
        </p:blipFill>
        <p:spPr>
          <a:xfrm>
            <a:off x="770011" y="1454291"/>
            <a:ext cx="10687962" cy="477210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3" name="Shape 363"/>
        <p:cNvGrpSpPr/>
        <p:nvPr/>
      </p:nvGrpSpPr>
      <p:grpSpPr>
        <a:xfrm>
          <a:off x="0" y="0"/>
          <a:ext cx="0" cy="0"/>
          <a:chOff x="0" y="0"/>
          <a:chExt cx="0" cy="0"/>
        </a:xfrm>
      </p:grpSpPr>
      <p:sp>
        <p:nvSpPr>
          <p:cNvPr id="364" name="Google Shape;364;p39"/>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5" name="Google Shape;365;p39"/>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distance to landmarks</a:t>
            </a:r>
            <a:endParaRPr/>
          </a:p>
        </p:txBody>
      </p:sp>
      <p:pic>
        <p:nvPicPr>
          <p:cNvPr id="366" name="Google Shape;366;p39"/>
          <p:cNvPicPr preferRelativeResize="0"/>
          <p:nvPr/>
        </p:nvPicPr>
        <p:blipFill rotWithShape="1">
          <a:blip r:embed="rId4">
            <a:alphaModFix/>
          </a:blip>
          <a:srcRect b="0" l="0" r="0" t="0"/>
          <a:stretch/>
        </p:blipFill>
        <p:spPr>
          <a:xfrm>
            <a:off x="770010" y="1362318"/>
            <a:ext cx="10092431" cy="506489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p40"/>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828068" y="1530575"/>
            <a:ext cx="9766360" cy="4494997"/>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Project background and context</a:t>
            </a:r>
            <a:endParaRPr/>
          </a:p>
          <a:p>
            <a:pPr indent="0" lvl="0" marL="0" marR="38100" rtl="0" algn="l">
              <a:lnSpc>
                <a:spcPct val="128571"/>
              </a:lnSpc>
              <a:spcBef>
                <a:spcPts val="0"/>
              </a:spcBef>
              <a:spcAft>
                <a:spcPts val="0"/>
              </a:spcAft>
              <a:buNone/>
            </a:pPr>
            <a:r>
              <a:t/>
            </a:r>
            <a:endParaRPr sz="1675">
              <a:solidFill>
                <a:schemeClr val="dk1"/>
              </a:solidFill>
              <a:highlight>
                <a:schemeClr val="lt1"/>
              </a:highlight>
            </a:endParaRPr>
          </a:p>
          <a:p>
            <a:pPr indent="0" lvl="0" marL="0" marR="38100" rtl="0" algn="l">
              <a:lnSpc>
                <a:spcPct val="128571"/>
              </a:lnSpc>
              <a:spcBef>
                <a:spcPts val="0"/>
              </a:spcBef>
              <a:spcAft>
                <a:spcPts val="0"/>
              </a:spcAft>
              <a:buNone/>
            </a:pPr>
            <a:r>
              <a:rPr lang="en-US" sz="1600">
                <a:solidFill>
                  <a:schemeClr val="dk1"/>
                </a:solidFill>
                <a:highlight>
                  <a:schemeClr val="lt1"/>
                </a:highlight>
              </a:rPr>
              <a:t>The Falcon 9 is a reusable two-stage rocket designed and manufactured by SpaceX to reliably and safely transport people and payloads to Earth orbit and beyond. The Falcon 9 is the world’s first reusable orbital-class rocket. Reusability allows SpaceX to remanufacture the most expensive parts of the rocket, which in turn reduces the cost of access to space. </a:t>
            </a:r>
            <a:r>
              <a:rPr b="0" i="0" lang="en-US" sz="1600" u="none" cap="none" strike="noStrike">
                <a:solidFill>
                  <a:srgbClr val="292929"/>
                </a:solidFill>
                <a:latin typeface="Arial"/>
                <a:ea typeface="Arial"/>
                <a:cs typeface="Arial"/>
                <a:sym typeface="Arial"/>
              </a:rPr>
              <a:t>Therefore, if we can determine if the first stage will land, we can determine the cost of a launch. This goal of the project is to create a machine learning pipeline to predict if the first stage will land successfully.</a:t>
            </a:r>
            <a:endParaRPr b="0" i="0" sz="1600" u="none" cap="none" strike="noStrike">
              <a:solidFill>
                <a:srgbClr val="292929"/>
              </a:solidFill>
              <a:latin typeface="Arial"/>
              <a:ea typeface="Arial"/>
              <a:cs typeface="Arial"/>
              <a:sym typeface="Arial"/>
            </a:endParaRPr>
          </a:p>
          <a:p>
            <a:pPr indent="0" lvl="0" marL="0" marR="38100" rtl="0" algn="l">
              <a:lnSpc>
                <a:spcPct val="128571"/>
              </a:lnSpc>
              <a:spcBef>
                <a:spcPts val="0"/>
              </a:spcBef>
              <a:spcAft>
                <a:spcPts val="0"/>
              </a:spcAft>
              <a:buNone/>
            </a:pPr>
            <a:r>
              <a:t/>
            </a:r>
            <a:endParaRPr sz="1600">
              <a:solidFill>
                <a:srgbClr val="292929"/>
              </a:solidFill>
            </a:endParaRPr>
          </a:p>
          <a:p>
            <a:pPr indent="-228600" lvl="0" marL="228600" marR="0" rtl="0" algn="l">
              <a:lnSpc>
                <a:spcPct val="9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Problems you want to find answers</a:t>
            </a:r>
            <a:endParaRPr/>
          </a:p>
          <a:p>
            <a:pPr indent="0" lvl="0" marL="0" marR="0" rtl="0" algn="l">
              <a:lnSpc>
                <a:spcPct val="90000"/>
              </a:lnSpc>
              <a:spcBef>
                <a:spcPts val="1400"/>
              </a:spcBef>
              <a:spcAft>
                <a:spcPts val="0"/>
              </a:spcAft>
              <a:buNone/>
            </a:pPr>
            <a:r>
              <a:rPr lang="en-US" sz="1700">
                <a:solidFill>
                  <a:srgbClr val="292929"/>
                </a:solidFill>
              </a:rPr>
              <a:t>The effect each relationshop with certain rocket variables will impact determining the success rate of a successful landing, and what conditions does SpaceX have to achieve to get the best results</a:t>
            </a:r>
            <a:endParaRPr sz="13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 name="Shape 375"/>
        <p:cNvGrpSpPr/>
        <p:nvPr/>
      </p:nvGrpSpPr>
      <p:grpSpPr>
        <a:xfrm>
          <a:off x="0" y="0"/>
          <a:ext cx="0" cy="0"/>
          <a:chOff x="0" y="0"/>
          <a:chExt cx="0" cy="0"/>
        </a:xfrm>
      </p:grpSpPr>
      <p:sp>
        <p:nvSpPr>
          <p:cNvPr id="376" name="Google Shape;376;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7" name="Google Shape;377;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showing the success percentage achieved by each launch site</a:t>
            </a:r>
            <a:endParaRPr/>
          </a:p>
        </p:txBody>
      </p:sp>
      <p:pic>
        <p:nvPicPr>
          <p:cNvPr id="378" name="Google Shape;378;p41"/>
          <p:cNvPicPr preferRelativeResize="0"/>
          <p:nvPr/>
        </p:nvPicPr>
        <p:blipFill rotWithShape="1">
          <a:blip r:embed="rId4">
            <a:alphaModFix/>
          </a:blip>
          <a:srcRect b="0" l="0" r="0" t="0"/>
          <a:stretch/>
        </p:blipFill>
        <p:spPr>
          <a:xfrm>
            <a:off x="752019" y="1454291"/>
            <a:ext cx="10687962" cy="47721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2" name="Shape 382"/>
        <p:cNvGrpSpPr/>
        <p:nvPr/>
      </p:nvGrpSpPr>
      <p:grpSpPr>
        <a:xfrm>
          <a:off x="0" y="0"/>
          <a:ext cx="0" cy="0"/>
          <a:chOff x="0" y="0"/>
          <a:chExt cx="0" cy="0"/>
        </a:xfrm>
      </p:grpSpPr>
      <p:sp>
        <p:nvSpPr>
          <p:cNvPr id="383" name="Google Shape;383;p4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4" name="Google Shape;384;p4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showing the Launch site with the highest launch success ratio</a:t>
            </a:r>
            <a:endParaRPr/>
          </a:p>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0B49CB"/>
              </a:solidFill>
              <a:latin typeface="Arial"/>
              <a:ea typeface="Arial"/>
              <a:cs typeface="Arial"/>
              <a:sym typeface="Arial"/>
            </a:endParaRPr>
          </a:p>
        </p:txBody>
      </p:sp>
      <p:pic>
        <p:nvPicPr>
          <p:cNvPr id="385" name="Google Shape;385;p42"/>
          <p:cNvPicPr preferRelativeResize="0"/>
          <p:nvPr/>
        </p:nvPicPr>
        <p:blipFill rotWithShape="1">
          <a:blip r:embed="rId4">
            <a:alphaModFix/>
          </a:blip>
          <a:srcRect b="0" l="0" r="0" t="0"/>
          <a:stretch/>
        </p:blipFill>
        <p:spPr>
          <a:xfrm>
            <a:off x="2132419" y="1584827"/>
            <a:ext cx="7790783" cy="444074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9" name="Shape 389"/>
        <p:cNvGrpSpPr/>
        <p:nvPr/>
      </p:nvGrpSpPr>
      <p:grpSpPr>
        <a:xfrm>
          <a:off x="0" y="0"/>
          <a:ext cx="0" cy="0"/>
          <a:chOff x="0" y="0"/>
          <a:chExt cx="0" cy="0"/>
        </a:xfrm>
      </p:grpSpPr>
      <p:sp>
        <p:nvSpPr>
          <p:cNvPr id="390" name="Google Shape;390;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1" name="Google Shape;391;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4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Scatter plot of Payload vs Launch Outcome for all sites, with different payload selected in the range slider</a:t>
            </a:r>
            <a:endParaRPr/>
          </a:p>
        </p:txBody>
      </p:sp>
      <p:pic>
        <p:nvPicPr>
          <p:cNvPr descr="Graphical user interface, application&#10;&#10;Description automatically generated" id="392" name="Google Shape;392;p43"/>
          <p:cNvPicPr preferRelativeResize="0"/>
          <p:nvPr/>
        </p:nvPicPr>
        <p:blipFill rotWithShape="1">
          <a:blip r:embed="rId4">
            <a:alphaModFix/>
          </a:blip>
          <a:srcRect b="0" l="0" r="0" t="0"/>
          <a:stretch/>
        </p:blipFill>
        <p:spPr>
          <a:xfrm>
            <a:off x="838200" y="2191367"/>
            <a:ext cx="10515599" cy="378561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6" name="Shape 396"/>
        <p:cNvGrpSpPr/>
        <p:nvPr/>
      </p:nvGrpSpPr>
      <p:grpSpPr>
        <a:xfrm>
          <a:off x="0" y="0"/>
          <a:ext cx="0" cy="0"/>
          <a:chOff x="0" y="0"/>
          <a:chExt cx="0" cy="0"/>
        </a:xfrm>
      </p:grpSpPr>
      <p:sp>
        <p:nvSpPr>
          <p:cNvPr id="397" name="Google Shape;397;p44"/>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1" name="Shape 401"/>
        <p:cNvGrpSpPr/>
        <p:nvPr/>
      </p:nvGrpSpPr>
      <p:grpSpPr>
        <a:xfrm>
          <a:off x="0" y="0"/>
          <a:ext cx="0" cy="0"/>
          <a:chOff x="0" y="0"/>
          <a:chExt cx="0" cy="0"/>
        </a:xfrm>
      </p:grpSpPr>
      <p:sp>
        <p:nvSpPr>
          <p:cNvPr id="402" name="Google Shape;402;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3" name="Google Shape;403;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sp>
        <p:nvSpPr>
          <p:cNvPr id="404" name="Google Shape;404;p45"/>
          <p:cNvSpPr txBox="1"/>
          <p:nvPr/>
        </p:nvSpPr>
        <p:spPr>
          <a:xfrm>
            <a:off x="3690326" y="1445250"/>
            <a:ext cx="6552900" cy="1645800"/>
          </a:xfrm>
          <a:prstGeom prst="rect">
            <a:avLst/>
          </a:prstGeom>
          <a:noFill/>
          <a:ln>
            <a:noFill/>
          </a:ln>
        </p:spPr>
        <p:txBody>
          <a:bodyPr anchorCtr="0" anchor="ctr"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The </a:t>
            </a:r>
            <a:r>
              <a:rPr lang="en-US" sz="2200">
                <a:solidFill>
                  <a:schemeClr val="dk1"/>
                </a:solidFill>
              </a:rPr>
              <a:t>Logistic Regression</a:t>
            </a:r>
            <a:r>
              <a:rPr lang="en-US" sz="2200">
                <a:solidFill>
                  <a:schemeClr val="dk1"/>
                </a:solidFill>
                <a:latin typeface="Arial"/>
                <a:ea typeface="Arial"/>
                <a:cs typeface="Arial"/>
                <a:sym typeface="Arial"/>
              </a:rPr>
              <a:t> classifier</a:t>
            </a:r>
            <a:r>
              <a:rPr lang="en-US" sz="2200">
                <a:solidFill>
                  <a:schemeClr val="dk1"/>
                </a:solidFill>
                <a:latin typeface="Arial"/>
                <a:ea typeface="Arial"/>
                <a:cs typeface="Arial"/>
                <a:sym typeface="Arial"/>
              </a:rPr>
              <a:t> is the model with the highest classification accuracy</a:t>
            </a:r>
            <a:endParaRPr/>
          </a:p>
          <a:p>
            <a:pPr indent="-114300" lvl="0" marL="228600" marR="0" rtl="0" algn="l">
              <a:lnSpc>
                <a:spcPct val="90000"/>
              </a:lnSpc>
              <a:spcBef>
                <a:spcPts val="14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pic>
        <p:nvPicPr>
          <p:cNvPr id="405" name="Google Shape;405;p45"/>
          <p:cNvPicPr preferRelativeResize="0"/>
          <p:nvPr/>
        </p:nvPicPr>
        <p:blipFill>
          <a:blip r:embed="rId4">
            <a:alphaModFix/>
          </a:blip>
          <a:stretch>
            <a:fillRect/>
          </a:stretch>
        </p:blipFill>
        <p:spPr>
          <a:xfrm>
            <a:off x="1306713" y="2639318"/>
            <a:ext cx="9849276" cy="394920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9" name="Shape 409"/>
        <p:cNvGrpSpPr/>
        <p:nvPr/>
      </p:nvGrpSpPr>
      <p:grpSpPr>
        <a:xfrm>
          <a:off x="0" y="0"/>
          <a:ext cx="0" cy="0"/>
          <a:chOff x="0" y="0"/>
          <a:chExt cx="0" cy="0"/>
        </a:xfrm>
      </p:grpSpPr>
      <p:sp>
        <p:nvSpPr>
          <p:cNvPr id="410" name="Google Shape;410;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1" name="Google Shape;411;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sp>
        <p:nvSpPr>
          <p:cNvPr id="412" name="Google Shape;412;p46"/>
          <p:cNvSpPr txBox="1"/>
          <p:nvPr/>
        </p:nvSpPr>
        <p:spPr>
          <a:xfrm>
            <a:off x="770011" y="2057400"/>
            <a:ext cx="5791563"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confusion matrix for the decision tree classifier shows distinguish between different classes. </a:t>
            </a:r>
            <a:endParaRPr sz="2200">
              <a:solidFill>
                <a:srgbClr val="292929"/>
              </a:solidFill>
              <a:latin typeface="Arial"/>
              <a:ea typeface="Arial"/>
              <a:cs typeface="Arial"/>
              <a:sym typeface="Aria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A </a:t>
            </a:r>
            <a:r>
              <a:rPr lang="en-US" sz="2200">
                <a:solidFill>
                  <a:srgbClr val="292929"/>
                </a:solidFill>
                <a:latin typeface="Arial"/>
                <a:ea typeface="Arial"/>
                <a:cs typeface="Arial"/>
                <a:sym typeface="Arial"/>
              </a:rPr>
              <a:t>problem is the false positives, unsuccessful landing marked as successful landing by the classifier.</a:t>
            </a:r>
            <a:endParaRPr sz="2200">
              <a:solidFill>
                <a:srgbClr val="292929"/>
              </a:solidFill>
              <a:latin typeface="Arial"/>
              <a:ea typeface="Arial"/>
              <a:cs typeface="Arial"/>
              <a:sym typeface="Arial"/>
            </a:endParaRPr>
          </a:p>
        </p:txBody>
      </p:sp>
      <p:pic>
        <p:nvPicPr>
          <p:cNvPr id="413" name="Google Shape;413;p46"/>
          <p:cNvPicPr preferRelativeResize="0"/>
          <p:nvPr/>
        </p:nvPicPr>
        <p:blipFill rotWithShape="1">
          <a:blip r:embed="rId4">
            <a:alphaModFix/>
          </a:blip>
          <a:srcRect b="0" l="0" r="0" t="0"/>
          <a:stretch/>
        </p:blipFill>
        <p:spPr>
          <a:xfrm>
            <a:off x="7003701" y="1880339"/>
            <a:ext cx="4281910" cy="309732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7" name="Shape 417"/>
        <p:cNvGrpSpPr/>
        <p:nvPr/>
      </p:nvGrpSpPr>
      <p:grpSpPr>
        <a:xfrm>
          <a:off x="0" y="0"/>
          <a:ext cx="0" cy="0"/>
          <a:chOff x="0" y="0"/>
          <a:chExt cx="0" cy="0"/>
        </a:xfrm>
      </p:grpSpPr>
      <p:sp>
        <p:nvSpPr>
          <p:cNvPr id="418" name="Google Shape;418;p4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9" name="Google Shape;419;p47"/>
          <p:cNvSpPr txBox="1"/>
          <p:nvPr>
            <p:ph idx="1" type="body"/>
          </p:nvPr>
        </p:nvSpPr>
        <p:spPr>
          <a:xfrm>
            <a:off x="770011" y="1875054"/>
            <a:ext cx="9251067"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larger the flight amount at a launch site, greater is the success ra</a:t>
            </a:r>
            <a:r>
              <a:rPr lang="en-US" sz="2200">
                <a:solidFill>
                  <a:srgbClr val="292929"/>
                </a:solidFill>
              </a:rPr>
              <a:t>te</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Orbits </a:t>
            </a:r>
            <a:r>
              <a:rPr lang="en-US" sz="2200">
                <a:solidFill>
                  <a:schemeClr val="dk1"/>
                </a:solidFill>
                <a:latin typeface="Arial"/>
                <a:ea typeface="Arial"/>
                <a:cs typeface="Arial"/>
                <a:sym typeface="Arial"/>
              </a:rPr>
              <a:t>ES-L1, GEO, HEO, SSO, VLEO had the most success rate.</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KSC LC-39A had the most successful launches of any sites.</a:t>
            </a:r>
            <a:endParaRPr sz="2200">
              <a:solidFill>
                <a:srgbClr val="292929"/>
              </a:solidFill>
              <a:latin typeface="Arial"/>
              <a:ea typeface="Arial"/>
              <a:cs typeface="Arial"/>
              <a:sym typeface="Arial"/>
            </a:endParaRPr>
          </a:p>
          <a:p>
            <a:pPr indent="-368300" lvl="0" marL="457200" rtl="0" algn="l">
              <a:spcBef>
                <a:spcPts val="1400"/>
              </a:spcBef>
              <a:spcAft>
                <a:spcPts val="0"/>
              </a:spcAft>
              <a:buClr>
                <a:schemeClr val="dk1"/>
              </a:buClr>
              <a:buSzPts val="2200"/>
              <a:buChar char="•"/>
            </a:pPr>
            <a:r>
              <a:rPr lang="en-US" sz="2200">
                <a:solidFill>
                  <a:schemeClr val="dk1"/>
                </a:solidFill>
              </a:rPr>
              <a:t>Success rate started to increase in 2013 till 2020.</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Decision tree classifier is the best </a:t>
            </a:r>
            <a:r>
              <a:rPr lang="en-US" sz="2200">
                <a:solidFill>
                  <a:srgbClr val="292929"/>
                </a:solidFill>
              </a:rPr>
              <a:t>tool</a:t>
            </a:r>
            <a:r>
              <a:rPr lang="en-US" sz="2200">
                <a:solidFill>
                  <a:srgbClr val="292929"/>
                </a:solidFill>
                <a:latin typeface="Arial"/>
                <a:ea typeface="Arial"/>
                <a:cs typeface="Arial"/>
                <a:sym typeface="Arial"/>
              </a:rPr>
              <a:t> for this task.</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420" name="Google Shape;420;p4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4" name="Shape 424"/>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5"/>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
        <p:nvSpPr>
          <p:cNvPr id="123" name="Google Shape;123;p6"/>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1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18669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194310" lvl="2" marL="1143000" marR="0" rtl="0" algn="l">
              <a:lnSpc>
                <a:spcPct val="120000"/>
              </a:lnSpc>
              <a:spcBef>
                <a:spcPts val="1400"/>
              </a:spcBef>
              <a:spcAft>
                <a:spcPts val="0"/>
              </a:spcAft>
              <a:buClr>
                <a:srgbClr val="757070"/>
              </a:buClr>
              <a:buSzPct val="100000"/>
              <a:buFont typeface="Arial"/>
              <a:buChar char="•"/>
            </a:pPr>
            <a:r>
              <a:rPr b="0" i="0" lang="en-US" sz="7200" u="none" cap="none" strike="noStrike">
                <a:solidFill>
                  <a:srgbClr val="757070"/>
                </a:solidFill>
                <a:latin typeface="Arial"/>
                <a:ea typeface="Arial"/>
                <a:cs typeface="Arial"/>
                <a:sym typeface="Arial"/>
              </a:rPr>
              <a:t>SpaceXAPI(https://api.spacexdata.com/v4/rockets/) </a:t>
            </a:r>
            <a:endParaRPr/>
          </a:p>
          <a:p>
            <a:pPr indent="-194310" lvl="2" marL="1143000" marR="0" rtl="0" algn="l">
              <a:lnSpc>
                <a:spcPct val="120000"/>
              </a:lnSpc>
              <a:spcBef>
                <a:spcPts val="1400"/>
              </a:spcBef>
              <a:spcAft>
                <a:spcPts val="0"/>
              </a:spcAft>
              <a:buClr>
                <a:srgbClr val="757070"/>
              </a:buClr>
              <a:buSzPct val="100000"/>
              <a:buFont typeface="Arial"/>
              <a:buChar char="•"/>
            </a:pPr>
            <a:r>
              <a:rPr b="0" i="0" lang="en-US" sz="7200" u="none" cap="none" strike="noStrike">
                <a:solidFill>
                  <a:srgbClr val="757070"/>
                </a:solidFill>
                <a:latin typeface="Arial"/>
                <a:ea typeface="Arial"/>
                <a:cs typeface="Arial"/>
                <a:sym typeface="Arial"/>
              </a:rPr>
              <a:t>WebScraping </a:t>
            </a:r>
            <a:endParaRPr/>
          </a:p>
          <a:p>
            <a:pPr indent="-18669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192405"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Identified missing values</a:t>
            </a:r>
            <a:endParaRPr sz="7600">
              <a:solidFill>
                <a:srgbClr val="757070"/>
              </a:solidFill>
            </a:endParaRPr>
          </a:p>
          <a:p>
            <a:pPr indent="-192405" lvl="1" marL="685800" marR="0" rtl="0" algn="l">
              <a:lnSpc>
                <a:spcPct val="120000"/>
              </a:lnSpc>
              <a:spcBef>
                <a:spcPts val="1400"/>
              </a:spcBef>
              <a:spcAft>
                <a:spcPts val="0"/>
              </a:spcAft>
              <a:buClr>
                <a:srgbClr val="757070"/>
              </a:buClr>
              <a:buSzPct val="100000"/>
              <a:buChar char="•"/>
            </a:pPr>
            <a:r>
              <a:rPr lang="en-US" sz="7600">
                <a:solidFill>
                  <a:srgbClr val="757070"/>
                </a:solidFill>
              </a:rPr>
              <a:t>Replace missing values with mean</a:t>
            </a:r>
            <a:endParaRPr sz="7600">
              <a:solidFill>
                <a:srgbClr val="757070"/>
              </a:solidFill>
            </a:endParaRPr>
          </a:p>
          <a:p>
            <a:pPr indent="-192405" lvl="1" marL="685800" marR="0" rtl="0" algn="l">
              <a:lnSpc>
                <a:spcPct val="120000"/>
              </a:lnSpc>
              <a:spcBef>
                <a:spcPts val="1400"/>
              </a:spcBef>
              <a:spcAft>
                <a:spcPts val="0"/>
              </a:spcAft>
              <a:buClr>
                <a:srgbClr val="757070"/>
              </a:buClr>
              <a:buSzPct val="100000"/>
              <a:buChar char="•"/>
            </a:pPr>
            <a:r>
              <a:rPr lang="en-US" sz="7600">
                <a:solidFill>
                  <a:srgbClr val="757070"/>
                </a:solidFill>
              </a:rPr>
              <a:t>Identifies Null Values</a:t>
            </a:r>
            <a:endParaRPr sz="7600">
              <a:solidFill>
                <a:srgbClr val="757070"/>
              </a:solidFill>
            </a:endParaRPr>
          </a:p>
          <a:p>
            <a:pPr indent="-192405" lvl="1" marL="685800" marR="0" rtl="0" algn="l">
              <a:lnSpc>
                <a:spcPct val="120000"/>
              </a:lnSpc>
              <a:spcBef>
                <a:spcPts val="1400"/>
              </a:spcBef>
              <a:spcAft>
                <a:spcPts val="0"/>
              </a:spcAft>
              <a:buClr>
                <a:srgbClr val="757070"/>
              </a:buClr>
              <a:buSzPct val="100000"/>
              <a:buChar char="•"/>
            </a:pPr>
            <a:r>
              <a:rPr lang="en-US" sz="7600">
                <a:solidFill>
                  <a:srgbClr val="757070"/>
                </a:solidFill>
              </a:rPr>
              <a:t>Created a training label class.</a:t>
            </a:r>
            <a:endParaRPr sz="7600">
              <a:solidFill>
                <a:srgbClr val="757070"/>
              </a:solidFill>
            </a:endParaRPr>
          </a:p>
          <a:p>
            <a:pPr indent="-183197"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83197"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0" name="Google Shape;130;p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
        <p:nvSpPr>
          <p:cNvPr id="131" name="Google Shape;131;p7"/>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5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3600">
                <a:solidFill>
                  <a:srgbClr val="0B49CB"/>
                </a:solidFill>
                <a:latin typeface="Arial"/>
                <a:ea typeface="Arial"/>
                <a:cs typeface="Arial"/>
                <a:sym typeface="Arial"/>
              </a:rPr>
              <a:t>Executive Summary</a:t>
            </a:r>
            <a:endParaRPr sz="3600">
              <a:solidFill>
                <a:srgbClr val="0B49CB"/>
              </a:solidFill>
              <a:latin typeface="Arial"/>
              <a:ea typeface="Arial"/>
              <a:cs typeface="Arial"/>
              <a:sym typeface="Arial"/>
            </a:endParaRPr>
          </a:p>
          <a:p>
            <a:pPr indent="0" lvl="0" marL="0" marR="0" rtl="0" algn="l">
              <a:lnSpc>
                <a:spcPct val="120000"/>
              </a:lnSpc>
              <a:spcBef>
                <a:spcPts val="0"/>
              </a:spcBef>
              <a:spcAft>
                <a:spcPts val="0"/>
              </a:spcAft>
              <a:buClr>
                <a:srgbClr val="0B49CB"/>
              </a:buClr>
              <a:buSzPct val="100000"/>
              <a:buFont typeface="Arial"/>
              <a:buNone/>
            </a:pPr>
            <a:r>
              <a:t/>
            </a:r>
            <a:endParaRPr sz="3600">
              <a:solidFill>
                <a:srgbClr val="0B49CB"/>
              </a:solidFill>
            </a:endParaRPr>
          </a:p>
          <a:p>
            <a:pPr indent="-336650" lvl="0" marL="457200" marR="0" rtl="0" algn="l">
              <a:lnSpc>
                <a:spcPct val="200000"/>
              </a:lnSpc>
              <a:spcBef>
                <a:spcPts val="1400"/>
              </a:spcBef>
              <a:spcAft>
                <a:spcPts val="0"/>
              </a:spcAft>
              <a:buClr>
                <a:srgbClr val="292929"/>
              </a:buClr>
              <a:buSzPct val="100000"/>
              <a:buFont typeface="Arial"/>
              <a:buChar char="●"/>
            </a:pPr>
            <a:r>
              <a:rPr lang="en-US" sz="3093">
                <a:solidFill>
                  <a:srgbClr val="292929"/>
                </a:solidFill>
                <a:latin typeface="Arial"/>
                <a:ea typeface="Arial"/>
                <a:cs typeface="Arial"/>
                <a:sym typeface="Arial"/>
              </a:rPr>
              <a:t>Perform exploratory data analysis (EDA) using visualization and SQL</a:t>
            </a:r>
            <a:endParaRPr sz="3093">
              <a:solidFill>
                <a:srgbClr val="292929"/>
              </a:solidFill>
            </a:endParaRPr>
          </a:p>
          <a:p>
            <a:pPr indent="-336650" lvl="0" marL="457200" marR="0" rtl="0" algn="l">
              <a:lnSpc>
                <a:spcPct val="200000"/>
              </a:lnSpc>
              <a:spcBef>
                <a:spcPts val="0"/>
              </a:spcBef>
              <a:spcAft>
                <a:spcPts val="0"/>
              </a:spcAft>
              <a:buClr>
                <a:srgbClr val="292929"/>
              </a:buClr>
              <a:buSzPct val="100000"/>
              <a:buFont typeface="Arial"/>
              <a:buChar char="●"/>
            </a:pPr>
            <a:r>
              <a:rPr lang="en-US" sz="3093">
                <a:solidFill>
                  <a:srgbClr val="292929"/>
                </a:solidFill>
                <a:latin typeface="Arial"/>
                <a:ea typeface="Arial"/>
                <a:cs typeface="Arial"/>
                <a:sym typeface="Arial"/>
              </a:rPr>
              <a:t>Perform interactive visual analytics using Folium and Plotly Dash</a:t>
            </a:r>
            <a:endParaRPr sz="3093">
              <a:solidFill>
                <a:srgbClr val="292929"/>
              </a:solidFill>
            </a:endParaRPr>
          </a:p>
          <a:p>
            <a:pPr indent="-336650" lvl="0" marL="457200" marR="0" rtl="0" algn="l">
              <a:lnSpc>
                <a:spcPct val="200000"/>
              </a:lnSpc>
              <a:spcBef>
                <a:spcPts val="0"/>
              </a:spcBef>
              <a:spcAft>
                <a:spcPts val="0"/>
              </a:spcAft>
              <a:buClr>
                <a:srgbClr val="292929"/>
              </a:buClr>
              <a:buSzPct val="100000"/>
              <a:buFont typeface="Arial"/>
              <a:buChar char="●"/>
            </a:pPr>
            <a:r>
              <a:rPr lang="en-US" sz="3093">
                <a:solidFill>
                  <a:srgbClr val="292929"/>
                </a:solidFill>
                <a:latin typeface="Arial"/>
                <a:ea typeface="Arial"/>
                <a:cs typeface="Arial"/>
                <a:sym typeface="Arial"/>
              </a:rPr>
              <a:t>Perform predictive analysis using classification models</a:t>
            </a:r>
            <a:endParaRPr sz="3093">
              <a:solidFill>
                <a:srgbClr val="292929"/>
              </a:solidFill>
            </a:endParaRPr>
          </a:p>
          <a:p>
            <a:pPr indent="-336650" lvl="0" marL="457200" marR="0" rtl="0" algn="l">
              <a:lnSpc>
                <a:spcPct val="200000"/>
              </a:lnSpc>
              <a:spcBef>
                <a:spcPts val="0"/>
              </a:spcBef>
              <a:spcAft>
                <a:spcPts val="0"/>
              </a:spcAft>
              <a:buClr>
                <a:srgbClr val="292929"/>
              </a:buClr>
              <a:buSzPct val="100000"/>
              <a:buFont typeface="Arial"/>
              <a:buChar char="●"/>
            </a:pPr>
            <a:r>
              <a:rPr b="0" i="0" lang="en-US" sz="3093" u="none" cap="none" strike="noStrike">
                <a:solidFill>
                  <a:srgbClr val="292929"/>
                </a:solidFill>
                <a:latin typeface="Arial"/>
                <a:ea typeface="Arial"/>
                <a:cs typeface="Arial"/>
                <a:sym typeface="Arial"/>
              </a:rPr>
              <a:t>D</a:t>
            </a:r>
            <a:r>
              <a:rPr b="0" i="0" lang="en-US" sz="3093" u="none" cap="none" strike="noStrike">
                <a:solidFill>
                  <a:srgbClr val="292929"/>
                </a:solidFill>
                <a:latin typeface="Arial"/>
                <a:ea typeface="Arial"/>
                <a:cs typeface="Arial"/>
                <a:sym typeface="Arial"/>
              </a:rPr>
              <a:t>ata that was collected until this step were normalized, divided in training and test data sets and evaluated by four different classification models, being the accuracy of each model evaluated using different combinations of parameters.</a:t>
            </a:r>
            <a:endParaRPr b="0" i="0" sz="3093" u="none" cap="none" strike="noStrike">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7" name="Google Shape;137;p8"/>
          <p:cNvSpPr txBox="1"/>
          <p:nvPr>
            <p:ph idx="1" type="body"/>
          </p:nvPr>
        </p:nvSpPr>
        <p:spPr>
          <a:xfrm>
            <a:off x="770011" y="1825625"/>
            <a:ext cx="10515600" cy="4351338"/>
          </a:xfrm>
          <a:prstGeom prst="rect">
            <a:avLst/>
          </a:prstGeom>
          <a:noFill/>
          <a:ln>
            <a:noFill/>
          </a:ln>
        </p:spPr>
        <p:txBody>
          <a:bodyPr anchorCtr="0" anchor="t" bIns="45700" lIns="91425" spcFirstLastPara="1" rIns="91425" wrap="square" tIns="45700">
            <a:noAutofit/>
          </a:bodyPr>
          <a:lstStyle/>
          <a:p>
            <a:pPr indent="-247650" lvl="0" marL="228600" marR="0" rtl="0" algn="l">
              <a:lnSpc>
                <a:spcPct val="100000"/>
              </a:lnSpc>
              <a:spcBef>
                <a:spcPts val="140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Datasets collected from:</a:t>
            </a:r>
            <a:endParaRPr b="0" i="0" sz="2100" u="none" cap="none" strike="noStrike">
              <a:solidFill>
                <a:schemeClr val="dk1"/>
              </a:solidFill>
              <a:latin typeface="Calibri"/>
              <a:ea typeface="Calibri"/>
              <a:cs typeface="Calibri"/>
              <a:sym typeface="Calibri"/>
            </a:endParaRPr>
          </a:p>
          <a:p>
            <a:pPr indent="-361950" lvl="1" marL="914400" marR="0" rtl="0" algn="l">
              <a:lnSpc>
                <a:spcPct val="100000"/>
              </a:lnSpc>
              <a:spcBef>
                <a:spcPts val="140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SpaceX API (https://api.spacexdata.com/v4/rockets/) </a:t>
            </a:r>
            <a:endParaRPr sz="2100">
              <a:solidFill>
                <a:schemeClr val="dk1"/>
              </a:solidFill>
              <a:latin typeface="Calibri"/>
              <a:ea typeface="Calibri"/>
              <a:cs typeface="Calibri"/>
              <a:sym typeface="Calibri"/>
            </a:endParaRPr>
          </a:p>
          <a:p>
            <a:pPr indent="-361950" lvl="1" marL="914400" marR="0" rtl="0" algn="l">
              <a:lnSpc>
                <a:spcPct val="100000"/>
              </a:lnSpc>
              <a:spcBef>
                <a:spcPts val="140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 Wikipedia (</a:t>
            </a:r>
            <a:r>
              <a:rPr lang="en-US" sz="2100">
                <a:solidFill>
                  <a:schemeClr val="dk1"/>
                </a:solidFill>
                <a:latin typeface="Calibri"/>
                <a:ea typeface="Calibri"/>
                <a:cs typeface="Calibri"/>
                <a:sym typeface="Calibri"/>
              </a:rPr>
              <a:t>https://en.wikipedia.org/wiki/List_of_Falcon_9_and_Falcon_Heavy_launches</a:t>
            </a:r>
            <a:r>
              <a:rPr b="0" i="0" lang="en-US" sz="2100" u="none" cap="none" strike="noStrike">
                <a:solidFill>
                  <a:schemeClr val="dk1"/>
                </a:solidFill>
                <a:latin typeface="Calibri"/>
                <a:ea typeface="Calibri"/>
                <a:cs typeface="Calibri"/>
                <a:sym typeface="Calibri"/>
              </a:rPr>
              <a:t>), using web scraping.</a:t>
            </a:r>
            <a:endParaRPr sz="1700"/>
          </a:p>
          <a:p>
            <a:pPr indent="0" lvl="0" marL="0" marR="0" rtl="0" algn="l">
              <a:lnSpc>
                <a:spcPct val="100000"/>
              </a:lnSpc>
              <a:spcBef>
                <a:spcPts val="1400"/>
              </a:spcBef>
              <a:spcAft>
                <a:spcPts val="0"/>
              </a:spcAft>
              <a:buClr>
                <a:schemeClr val="dk1"/>
              </a:buClr>
              <a:buSzPts val="1800"/>
              <a:buFont typeface="Arial"/>
              <a:buNone/>
            </a:pPr>
            <a:r>
              <a:t/>
            </a:r>
            <a:endParaRPr b="0" i="0" sz="1800" u="none" cap="none" strike="noStrike">
              <a:solidFill>
                <a:srgbClr val="292929"/>
              </a:solidFill>
              <a:latin typeface="Arial"/>
              <a:ea typeface="Arial"/>
              <a:cs typeface="Arial"/>
              <a:sym typeface="Arial"/>
            </a:endParaRPr>
          </a:p>
        </p:txBody>
      </p:sp>
      <p:sp>
        <p:nvSpPr>
          <p:cNvPr id="138" name="Google Shape;138;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4" name="Google Shape;144;p9"/>
          <p:cNvSpPr txBox="1"/>
          <p:nvPr>
            <p:ph idx="1" type="body"/>
          </p:nvPr>
        </p:nvSpPr>
        <p:spPr>
          <a:xfrm>
            <a:off x="820755" y="1800225"/>
            <a:ext cx="6510000" cy="4225800"/>
          </a:xfrm>
          <a:prstGeom prst="rect">
            <a:avLst/>
          </a:prstGeom>
          <a:noFill/>
          <a:ln>
            <a:noFill/>
          </a:ln>
        </p:spPr>
        <p:txBody>
          <a:bodyPr anchorCtr="0" anchor="t" bIns="45700" lIns="91425" spcFirstLastPara="1" rIns="91425" wrap="square" tIns="45700">
            <a:normAutofit/>
          </a:bodyPr>
          <a:lstStyle/>
          <a:p>
            <a:pPr indent="-260350" lvl="0" marL="228600" marR="0" rtl="0" algn="l">
              <a:lnSpc>
                <a:spcPct val="90000"/>
              </a:lnSpc>
              <a:spcBef>
                <a:spcPts val="0"/>
              </a:spcBef>
              <a:spcAft>
                <a:spcPts val="0"/>
              </a:spcAft>
              <a:buClr>
                <a:schemeClr val="dk1"/>
              </a:buClr>
              <a:buSzPts val="2300"/>
              <a:buFont typeface="Arial"/>
              <a:buChar char="•"/>
            </a:pPr>
            <a:r>
              <a:rPr lang="en-US" sz="2300">
                <a:solidFill>
                  <a:schemeClr val="dk1"/>
                </a:solidFill>
                <a:latin typeface="Calibri"/>
                <a:ea typeface="Calibri"/>
                <a:cs typeface="Calibri"/>
                <a:sym typeface="Calibri"/>
              </a:rPr>
              <a:t>Using a </a:t>
            </a:r>
            <a:r>
              <a:rPr lang="en-US" sz="2300">
                <a:solidFill>
                  <a:schemeClr val="dk1"/>
                </a:solidFill>
                <a:latin typeface="Calibri"/>
                <a:ea typeface="Calibri"/>
                <a:cs typeface="Calibri"/>
                <a:sym typeface="Calibri"/>
              </a:rPr>
              <a:t>SpaceX public API, like flowchart: </a:t>
            </a:r>
            <a:endParaRPr sz="1900"/>
          </a:p>
          <a:p>
            <a:pPr indent="-260350" lvl="0" marL="228600" marR="0" rtl="0" algn="l">
              <a:lnSpc>
                <a:spcPct val="90000"/>
              </a:lnSpc>
              <a:spcBef>
                <a:spcPts val="1000"/>
              </a:spcBef>
              <a:spcAft>
                <a:spcPts val="0"/>
              </a:spcAft>
              <a:buClr>
                <a:schemeClr val="dk1"/>
              </a:buClr>
              <a:buSzPts val="2300"/>
              <a:buFont typeface="Arial"/>
              <a:buChar char="•"/>
            </a:pPr>
            <a:r>
              <a:rPr lang="en-US" sz="2300">
                <a:solidFill>
                  <a:schemeClr val="dk1"/>
                </a:solidFill>
                <a:latin typeface="Calibri"/>
                <a:ea typeface="Calibri"/>
                <a:cs typeface="Calibri"/>
                <a:sym typeface="Calibri"/>
              </a:rPr>
              <a:t>Source code: </a:t>
            </a:r>
            <a:endParaRPr sz="2300">
              <a:solidFill>
                <a:schemeClr val="dk1"/>
              </a:solidFill>
              <a:latin typeface="Calibri"/>
              <a:ea typeface="Calibri"/>
              <a:cs typeface="Calibri"/>
              <a:sym typeface="Calibri"/>
            </a:endParaRPr>
          </a:p>
          <a:p>
            <a:pPr indent="0" lvl="0" marL="457200" marR="0" rtl="0" algn="l">
              <a:lnSpc>
                <a:spcPct val="90000"/>
              </a:lnSpc>
              <a:spcBef>
                <a:spcPts val="1000"/>
              </a:spcBef>
              <a:spcAft>
                <a:spcPts val="0"/>
              </a:spcAft>
              <a:buNone/>
            </a:pPr>
            <a:r>
              <a:rPr lang="en-US" sz="2100">
                <a:solidFill>
                  <a:schemeClr val="dk1"/>
                </a:solidFill>
                <a:latin typeface="Calibri"/>
                <a:ea typeface="Calibri"/>
                <a:cs typeface="Calibri"/>
                <a:sym typeface="Calibri"/>
              </a:rPr>
              <a:t>https://github.com/heliospjunior/IBM-Data-Science-Capstone-SpaceX/blob/main/spacex-data-collection-api.ipynb</a:t>
            </a:r>
            <a:endParaRPr sz="2100">
              <a:solidFill>
                <a:schemeClr val="dk1"/>
              </a:solidFill>
              <a:latin typeface="Calibri"/>
              <a:ea typeface="Calibri"/>
              <a:cs typeface="Calibri"/>
              <a:sym typeface="Calibri"/>
            </a:endParaRPr>
          </a:p>
        </p:txBody>
      </p:sp>
      <p:sp>
        <p:nvSpPr>
          <p:cNvPr id="145" name="Google Shape;145;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46" name="Google Shape;146;p9"/>
          <p:cNvPicPr preferRelativeResize="0"/>
          <p:nvPr/>
        </p:nvPicPr>
        <p:blipFill rotWithShape="1">
          <a:blip r:embed="rId4">
            <a:alphaModFix/>
          </a:blip>
          <a:srcRect b="0" l="0" r="0" t="0"/>
          <a:stretch/>
        </p:blipFill>
        <p:spPr>
          <a:xfrm>
            <a:off x="7924800" y="2038350"/>
            <a:ext cx="2520950" cy="365621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